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media1.mp4" ContentType="video/unknown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for coming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Additivity: existing code was not changed when forcing order</a:t>
            </a:r>
          </a:p>
          <a:p>
            <a:pPr/>
            <a:r>
              <a:t>Modularity: No effects in the modules, control the way modules are interweaved to a system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model this? </a:t>
            </a:r>
          </a:p>
          <a:p>
            <a:pPr/>
            <a:r>
              <a:t>OOP style: model a walker that maintains state. Cell class hierarchy. </a:t>
            </a:r>
          </a:p>
          <a:p>
            <a:pPr/>
            <a:r>
              <a:t>BP: Cell variability using additional behaviors. Negative model.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model this? </a:t>
            </a:r>
          </a:p>
          <a:p>
            <a:pPr/>
            <a:r>
              <a:t>OOP style: model a walker that maintains state. Cell class hierarchy. </a:t>
            </a:r>
          </a:p>
          <a:p>
            <a:pPr/>
            <a:r>
              <a:t>BP: Cell variability using additional behaviors. Negative model.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Compositing over inheritance (as many OOP design patterns do, Rust)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 walls, no walker, essence. "Walking robot, with just the walking, and none of the robot".</a:t>
            </a:r>
          </a:p>
          <a:p>
            <a:pPr/>
            <a:r>
              <a:t>Also, no state changes except for program counters.</a:t>
            </a:r>
          </a:p>
          <a:p>
            <a:pPr/>
            <a:r>
              <a:t>Delivered on the "weird" promise.</a:t>
            </a:r>
          </a:p>
          <a:p>
            <a:pPr/>
            <a:r>
              <a:t>Why do we need this weird, insane  paradigm?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hape 3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Instantiate requirements - direct representation of what our system is required to do</a:t>
            </a:r>
          </a:p>
          <a:p>
            <a:pPr/>
            <a:r>
              <a:t>Requirements as first-class citizens. Cf. OOP and FP where the first class citizens are the programming artifacts.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hape 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Book: 2003</a:t>
            </a:r>
          </a:p>
          <a:p>
            <a:pPr/>
            <a:r>
              <a:t>... Another cool thing we can do: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hape 4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Automaton, but with possibly infinite states, and probably a huge number of states. But this is still useful.</a:t>
            </a:r>
          </a:p>
          <a:p>
            <a:pPr/>
            <a:r>
              <a:t>THIS IS NOT TESTING!</a:t>
            </a:r>
          </a:p>
          <a:p>
            <a:pPr/>
            <a:r>
              <a:t>Traversed using continuations. No model transformation, static analysis.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hape 4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"Requirement b-thread"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Shape 4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"Forget indistinguishable from magic, this stuff works during live demos"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What's a paradigm? </a:t>
            </a:r>
          </a:p>
          <a:p>
            <a:pPr/>
            <a:r>
              <a:t>A way of thinking about problems/complex systems. Meant for humans, can be translated to machine code</a:t>
            </a:r>
          </a:p>
          <a:p>
            <a:pPr/>
          </a:p>
          <a:p>
            <a:pPr/>
            <a:r>
              <a:t>OOP: 1970s (roots in the 60s)</a:t>
            </a:r>
          </a:p>
          <a:p>
            <a:pPr/>
            <a:r>
              <a:t>FP: 1930 (lambda calculus), LISP late 1950s</a:t>
            </a:r>
          </a:p>
          <a:p>
            <a:pPr/>
          </a:p>
          <a:p>
            <a:pPr/>
            <a:r>
              <a:t>Expect weird, but in a good way.</a:t>
            </a:r>
          </a:p>
          <a:p>
            <a:pPr/>
            <a:r>
              <a:t>Same weird/wonder as when first seen FP/OOP. </a:t>
            </a:r>
            <a:br/>
            <a:r>
              <a:t>... Large impressive body of scientific work on this, but little attention from the industry.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hape 4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ESS - can be AI, EA, ML, my favorite: java.util.Random</a:t>
            </a:r>
          </a:p>
          <a:p>
            <a:pPr/>
          </a:p>
          <a:p>
            <a:pPr/>
            <a:r>
              <a:t>Model Driven Engineering (MDE)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Charles Antony Hoare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hape 4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Verification is and will be a time/effort tradeoff.</a:t>
            </a:r>
          </a:p>
          <a:p>
            <a:pPr/>
            <a:r>
              <a:t>A form of "Model Driven Engineering", well established domain</a:t>
            </a:r>
          </a:p>
          <a:p>
            <a:pPr/>
            <a:r>
              <a:t>... So we can now do highly reliable software in JavaScript, what should we do with it?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9" name="Shape 4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modern industry standards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Shape 5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BPjs based on other internal projects</a:t>
            </a:r>
          </a:p>
          <a:p>
            <a:pPr/>
            <a:r>
              <a:t>Seeking new collaborators and early adopters.</a:t>
            </a:r>
          </a:p>
          <a:p>
            <a:pPr/>
            <a:r>
              <a:t>Starting to form a community</a:t>
            </a:r>
          </a:p>
          <a:p>
            <a:pPr/>
            <a:r>
              <a:t>IF you feel like an early adopter or want to squish your brain in a new direction...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... new, weird.</a:t>
            </a:r>
          </a:p>
          <a:p>
            <a:pPr/>
            <a:r>
              <a:t>First talk: Luca Matteis, ReactjsDay Italy, October 2018</a:t>
            </a:r>
          </a:p>
          <a:p>
            <a:pPr/>
            <a:r>
              <a:t>Starting to make inroads into the industry. Based on a lot of worthy scientific work.</a:t>
            </a:r>
          </a:p>
          <a:p>
            <a:pPr/>
            <a:r>
              <a:t>Came for Master's, stayed for PhD.</a:t>
            </a:r>
          </a:p>
          <a:p>
            <a:pPr/>
            <a:r>
              <a:t>Event weirder, because...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modeling, can also forbid things</a:t>
            </a:r>
          </a:p>
          <a:p>
            <a:pPr/>
            <a:r>
              <a:t>So we can tell the computer also when NOT TO DO</a:t>
            </a:r>
          </a:p>
          <a:p>
            <a:pPr/>
            <a:r>
              <a:t>Goes back to scenario based "Negative scenarios"</a:t>
            </a:r>
          </a:p>
          <a:p>
            <a:pPr/>
            <a:r>
              <a:t>Partial Specification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using BPjs, our open-source library and tool suite for running and analyzing BP code</a:t>
            </a:r>
          </a:p>
          <a:p>
            <a:pPr/>
            <a:r>
              <a:t>Syntax is JS, semantics are BP (mostly threading and execution)</a:t>
            </a:r>
          </a:p>
          <a:p>
            <a:pPr/>
            <a:r>
              <a:t>JS engine is Mozilla Rhino</a:t>
            </a:r>
          </a:p>
          <a:p>
            <a:pPr/>
          </a:p>
          <a:p>
            <a:pPr/>
            <a:r>
              <a:t>To borrow a term Venkat's Keynote yesterday, b-threads are internal conversations a system has with itself.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 until we get conflicting behaviors.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Terms: b-threads, RWB, Sync point</a:t>
            </a:r>
          </a:p>
          <a:p>
            <a:pPr/>
            <a:r>
              <a:t>Quick mention event selection strategies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read imperative, invite to read declarative.</a:t>
            </a:r>
          </a:p>
          <a:p>
            <a:pPr/>
            <a:r>
              <a:t>Telling a computer what not to do. In it's own, does nothing.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Just show that this works.</a:t>
            </a:r>
          </a:p>
          <a:p>
            <a:pPr/>
            <a:r>
              <a:t>May add hello Devoxx2018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3319029" y="736699"/>
            <a:ext cx="17745942" cy="2277071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idx="1"/>
          </p:nvPr>
        </p:nvSpPr>
        <p:spPr>
          <a:xfrm>
            <a:off x="3958548" y="3444626"/>
            <a:ext cx="16466905" cy="8635010"/>
          </a:xfrm>
          <a:prstGeom prst="rect">
            <a:avLst/>
          </a:prstGeom>
        </p:spPr>
        <p:txBody>
          <a:bodyPr lIns="53578" tIns="53578" rIns="53578" bIns="53578"/>
          <a:lstStyle>
            <a:lvl1pPr marL="583406" indent="-583406">
              <a:defRPr sz="4200"/>
            </a:lvl1pPr>
            <a:lvl2pPr marL="1027906" indent="-583406">
              <a:defRPr sz="4200"/>
            </a:lvl2pPr>
            <a:lvl3pPr marL="1472406" indent="-583406">
              <a:defRPr sz="4200"/>
            </a:lvl3pPr>
            <a:lvl4pPr marL="1916906" indent="-583406">
              <a:defRPr sz="4200"/>
            </a:lvl4pPr>
            <a:lvl5pPr marL="2361406" indent="-583406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3994546" y="866807"/>
            <a:ext cx="16394908" cy="1437053"/>
          </a:xfrm>
          <a:prstGeom prst="rect">
            <a:avLst/>
          </a:prstGeom>
        </p:spPr>
        <p:txBody>
          <a:bodyPr anchor="t"/>
          <a:lstStyle>
            <a:lvl1pPr algn="l" defTabSz="642937">
              <a:lnSpc>
                <a:spcPct val="80000"/>
              </a:lnSpc>
              <a:defRPr spc="208" sz="1040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idx="1"/>
          </p:nvPr>
        </p:nvSpPr>
        <p:spPr>
          <a:xfrm>
            <a:off x="3994546" y="3357562"/>
            <a:ext cx="16394908" cy="9072563"/>
          </a:xfrm>
          <a:prstGeom prst="rect">
            <a:avLst/>
          </a:prstGeom>
        </p:spPr>
        <p:txBody>
          <a:bodyPr anchor="t"/>
          <a:lstStyle>
            <a:lvl1pPr marL="517071" indent="-517071" defTabSz="642937">
              <a:spcBef>
                <a:spcPts val="4700"/>
              </a:spcBef>
              <a:buClr>
                <a:srgbClr val="9A958E"/>
              </a:buClr>
              <a:buSzPct val="75000"/>
              <a:defRPr spc="76" sz="3800">
                <a:solidFill>
                  <a:srgbClr val="5B5854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898071" indent="-517071" defTabSz="642937">
              <a:spcBef>
                <a:spcPts val="4700"/>
              </a:spcBef>
              <a:buClr>
                <a:srgbClr val="9A958E"/>
              </a:buClr>
              <a:buSzPct val="75000"/>
              <a:defRPr spc="76" sz="3800">
                <a:solidFill>
                  <a:srgbClr val="5B5854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2pPr>
            <a:lvl3pPr marL="1279071" indent="-517071" defTabSz="642937">
              <a:spcBef>
                <a:spcPts val="4700"/>
              </a:spcBef>
              <a:buClr>
                <a:srgbClr val="9A958E"/>
              </a:buClr>
              <a:buSzPct val="75000"/>
              <a:defRPr spc="76" sz="3800">
                <a:solidFill>
                  <a:srgbClr val="5B5854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3pPr>
            <a:lvl4pPr marL="1660071" indent="-517071" defTabSz="642937">
              <a:spcBef>
                <a:spcPts val="4700"/>
              </a:spcBef>
              <a:buClr>
                <a:srgbClr val="9A958E"/>
              </a:buClr>
              <a:buSzPct val="75000"/>
              <a:defRPr spc="76" sz="3800">
                <a:solidFill>
                  <a:srgbClr val="5B5854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4pPr>
            <a:lvl5pPr marL="2041071" indent="-517071" defTabSz="642937">
              <a:spcBef>
                <a:spcPts val="4700"/>
              </a:spcBef>
              <a:buClr>
                <a:srgbClr val="9A958E"/>
              </a:buClr>
              <a:buSzPct val="75000"/>
              <a:defRPr spc="76" sz="3800">
                <a:solidFill>
                  <a:srgbClr val="5B5854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1977370" y="12998084"/>
            <a:ext cx="429262" cy="453567"/>
          </a:xfrm>
          <a:prstGeom prst="rect">
            <a:avLst/>
          </a:prstGeom>
        </p:spPr>
        <p:txBody>
          <a:bodyPr anchor="ctr"/>
          <a:lstStyle>
            <a:lvl1pPr defTabSz="642937">
              <a:defRPr cap="all" spc="36" sz="1800">
                <a:solidFill>
                  <a:srgbClr val="9A958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/>
          <a:lstStyle>
            <a:lvl1pPr marL="617361" indent="-617361">
              <a:buSzPct val="75000"/>
              <a:defRPr sz="5000">
                <a:latin typeface="Myriad Pro"/>
                <a:ea typeface="Myriad Pro"/>
                <a:cs typeface="Myriad Pro"/>
                <a:sym typeface="Myriad Pro"/>
              </a:defRPr>
            </a:lvl1pPr>
            <a:lvl2pPr marL="1061861" indent="-617361">
              <a:buSzPct val="75000"/>
              <a:defRPr sz="5000">
                <a:latin typeface="Myriad Pro"/>
                <a:ea typeface="Myriad Pro"/>
                <a:cs typeface="Myriad Pro"/>
                <a:sym typeface="Myriad Pro"/>
              </a:defRPr>
            </a:lvl2pPr>
            <a:lvl3pPr marL="1506361" indent="-617361">
              <a:buSzPct val="75000"/>
              <a:defRPr sz="5000">
                <a:latin typeface="Myriad Pro"/>
                <a:ea typeface="Myriad Pro"/>
                <a:cs typeface="Myriad Pro"/>
                <a:sym typeface="Myriad Pro"/>
              </a:defRPr>
            </a:lvl3pPr>
            <a:lvl4pPr marL="1950861" indent="-617361">
              <a:buSzPct val="75000"/>
              <a:defRPr sz="5000">
                <a:latin typeface="Myriad Pro"/>
                <a:ea typeface="Myriad Pro"/>
                <a:cs typeface="Myriad Pro"/>
                <a:sym typeface="Myriad Pro"/>
              </a:defRPr>
            </a:lvl4pPr>
            <a:lvl5pPr marL="2395361" indent="-617361">
              <a:buSzPct val="75000"/>
              <a:defRPr sz="5000"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410114" y="357187"/>
            <a:ext cx="23563772" cy="303609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70565" y="357187"/>
            <a:ext cx="23442870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tif"/><Relationship Id="rId4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tif"/><Relationship Id="rId4" Type="http://schemas.openxmlformats.org/officeDocument/2006/relationships/hyperlink" Target="https://commons.wikimedia.org/wiki/User:Rama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ithub.com/bThink-BGU/BPjs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s://github.com/bThink-BGU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hyperlink" Target="https://travis-ci.org/bThink-BGU/BPjs" TargetMode="External"/><Relationship Id="rId9" Type="http://schemas.openxmlformats.org/officeDocument/2006/relationships/image" Target="../media/image4.tif"/><Relationship Id="rId10" Type="http://schemas.openxmlformats.org/officeDocument/2006/relationships/hyperlink" Target="http://bpjs.readthedocs.io/en/master/" TargetMode="External"/><Relationship Id="rId11" Type="http://schemas.openxmlformats.org/officeDocument/2006/relationships/image" Target="../media/image29.png"/><Relationship Id="rId12" Type="http://schemas.openxmlformats.org/officeDocument/2006/relationships/hyperlink" Target="https://coveralls.io/github/bThink-BGU/BPjs" TargetMode="External"/><Relationship Id="rId13" Type="http://schemas.openxmlformats.org/officeDocument/2006/relationships/image" Target="../media/image30.png"/><Relationship Id="rId14" Type="http://schemas.openxmlformats.org/officeDocument/2006/relationships/hyperlink" Target="https://repo.maven.apache.org/maven2/com/github/bthink-bgu/BPjs/" TargetMode="External"/><Relationship Id="rId15" Type="http://schemas.openxmlformats.org/officeDocument/2006/relationships/image" Target="../media/image31.png"/><Relationship Id="rId16" Type="http://schemas.openxmlformats.org/officeDocument/2006/relationships/hyperlink" Target="http://www.javadoc.io/doc/com.github.bthink-bgu/BPjs/0.8.5" TargetMode="External"/><Relationship Id="rId17" Type="http://schemas.openxmlformats.org/officeDocument/2006/relationships/image" Target="../media/image3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ithub.com/lmatteis/behavioral" TargetMode="External"/><Relationship Id="rId4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b-prog.org" TargetMode="External"/><Relationship Id="rId3" Type="http://schemas.openxmlformats.org/officeDocument/2006/relationships/hyperlink" Target="http://github.com/bthink-BGU:" TargetMode="External"/><Relationship Id="rId4" Type="http://schemas.openxmlformats.org/officeDocument/2006/relationships/hyperlink" Target="http://bpjs.readthedocs.io" TargetMode="External"/><Relationship Id="rId5" Type="http://schemas.openxmlformats.org/officeDocument/2006/relationships/hyperlink" Target="http://groups.google.com/forum/#!forum/bpjs:" TargetMode="External"/><Relationship Id="rId6" Type="http://schemas.openxmlformats.org/officeDocument/2006/relationships/hyperlink" Target="http://scenariotools.org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1.gif"/><Relationship Id="rId9" Type="http://schemas.openxmlformats.org/officeDocument/2006/relationships/image" Target="../media/image3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1.png"/><Relationship Id="rId4" Type="http://schemas.openxmlformats.org/officeDocument/2006/relationships/hyperlink" Target="http://b-prog.org" TargetMode="External"/><Relationship Id="rId5" Type="http://schemas.openxmlformats.org/officeDocument/2006/relationships/hyperlink" Target="http://github.com/bthink-BGU" TargetMode="External"/><Relationship Id="rId6" Type="http://schemas.openxmlformats.org/officeDocument/2006/relationships/image" Target="../media/image3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bThink-BGU/BPjs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thinking Software Systems…"/>
          <p:cNvSpPr txBox="1"/>
          <p:nvPr>
            <p:ph type="ctrTitle"/>
          </p:nvPr>
        </p:nvSpPr>
        <p:spPr>
          <a:xfrm>
            <a:off x="1800634" y="2303859"/>
            <a:ext cx="20782732" cy="5032667"/>
          </a:xfrm>
          <a:prstGeom prst="rect">
            <a:avLst/>
          </a:prstGeom>
        </p:spPr>
        <p:txBody>
          <a:bodyPr/>
          <a:lstStyle/>
          <a:p>
            <a:pPr>
              <a:defRPr sz="8400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Rethinking Software Systems</a:t>
            </a:r>
          </a:p>
          <a:p>
            <a:pPr>
              <a:defRPr>
                <a:latin typeface="Myriad Pro Semibold Condensed"/>
                <a:ea typeface="Myriad Pro Semibold Condensed"/>
                <a:cs typeface="Myriad Pro Semibold Condensed"/>
                <a:sym typeface="Myriad Pro Semibold Condensed"/>
              </a:defRPr>
            </a:pPr>
            <a:r>
              <a:rPr>
                <a:solidFill>
                  <a:srgbClr val="5E5E5E"/>
                </a:solidFill>
              </a:rPr>
              <a:t>A Friendly Introduction to</a:t>
            </a:r>
            <a:endParaRPr>
              <a:solidFill>
                <a:srgbClr val="5E5E5E"/>
              </a:solidFill>
            </a:endParaRPr>
          </a:p>
          <a:p>
            <a:pPr>
              <a:defRPr sz="13400">
                <a:latin typeface="Myriad Pro"/>
                <a:ea typeface="Myriad Pro"/>
                <a:cs typeface="Myriad Pro"/>
                <a:sym typeface="Myriad Pro"/>
              </a:defRPr>
            </a:pPr>
            <a:r>
              <a:rPr b="1"/>
              <a:t>Behavioral Programming</a:t>
            </a:r>
          </a:p>
        </p:txBody>
      </p:sp>
      <p:sp>
        <p:nvSpPr>
          <p:cNvPr id="163" name="Michael Bar-Sinai…"/>
          <p:cNvSpPr txBox="1"/>
          <p:nvPr>
            <p:ph type="subTitle" sz="quarter" idx="1"/>
          </p:nvPr>
        </p:nvSpPr>
        <p:spPr>
          <a:xfrm>
            <a:off x="4833937" y="7614046"/>
            <a:ext cx="14716126" cy="3026235"/>
          </a:xfrm>
          <a:prstGeom prst="rect">
            <a:avLst/>
          </a:prstGeom>
        </p:spPr>
        <p:txBody>
          <a:bodyPr/>
          <a:lstStyle/>
          <a:p>
            <a:pPr/>
            <a:r>
              <a:t>Michael Bar-Sinai</a:t>
            </a:r>
          </a:p>
          <a:p>
            <a:pPr/>
            <a:r>
              <a:t>@michbarsinai</a:t>
            </a:r>
          </a:p>
        </p:txBody>
      </p:sp>
      <p:pic>
        <p:nvPicPr>
          <p:cNvPr id="164" name="BGU-sig English.png" descr="BGU-sig Englis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86464" y="10917801"/>
            <a:ext cx="7188201" cy="359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Hello World Takeaw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Hello World Takeaways</a:t>
            </a:r>
          </a:p>
        </p:txBody>
      </p:sp>
      <p:sp>
        <p:nvSpPr>
          <p:cNvPr id="239" name="Additivity / Composability…"/>
          <p:cNvSpPr txBox="1"/>
          <p:nvPr>
            <p:ph type="body" sz="half" idx="1"/>
          </p:nvPr>
        </p:nvSpPr>
        <p:spPr>
          <a:xfrm>
            <a:off x="4387453" y="3543303"/>
            <a:ext cx="15609094" cy="662939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Additivity / Composability</a:t>
            </a:r>
          </a:p>
          <a:p>
            <a:pPr/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Modularity</a:t>
            </a:r>
            <a:r>
              <a:t> </a:t>
            </a:r>
          </a:p>
          <a:p>
            <a:pPr>
              <a:defRPr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</a:defRPr>
            </a:pPr>
            <a:r>
              <a:t>Asynchronous-first approach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House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House Model</a:t>
            </a:r>
          </a:p>
        </p:txBody>
      </p:sp>
      <p:grpSp>
        <p:nvGrpSpPr>
          <p:cNvPr id="246" name="Image"/>
          <p:cNvGrpSpPr/>
          <p:nvPr/>
        </p:nvGrpSpPr>
        <p:grpSpPr>
          <a:xfrm>
            <a:off x="8451392" y="5709365"/>
            <a:ext cx="7481216" cy="5808033"/>
            <a:chOff x="0" y="0"/>
            <a:chExt cx="7481214" cy="5808032"/>
          </a:xfrm>
        </p:grpSpPr>
        <p:pic>
          <p:nvPicPr>
            <p:cNvPr id="24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50" y="69850"/>
              <a:ext cx="7341515" cy="56683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481215" cy="5808033"/>
            </a:xfrm>
            <a:prstGeom prst="rect">
              <a:avLst/>
            </a:prstGeom>
            <a:effectLst/>
          </p:spPr>
        </p:pic>
      </p:grpSp>
      <p:sp>
        <p:nvSpPr>
          <p:cNvPr id="247" name="Robot"/>
          <p:cNvSpPr/>
          <p:nvPr/>
        </p:nvSpPr>
        <p:spPr>
          <a:xfrm>
            <a:off x="11126364" y="10338548"/>
            <a:ext cx="600744" cy="897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8" name="Skull"/>
          <p:cNvSpPr/>
          <p:nvPr/>
        </p:nvSpPr>
        <p:spPr>
          <a:xfrm>
            <a:off x="14273969" y="5970370"/>
            <a:ext cx="628548" cy="897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1" h="21547" fill="norm" stroke="1" extrusionOk="0">
                <a:moveTo>
                  <a:pt x="10621" y="0"/>
                </a:moveTo>
                <a:cubicBezTo>
                  <a:pt x="8452" y="0"/>
                  <a:pt x="6450" y="505"/>
                  <a:pt x="4985" y="1420"/>
                </a:cubicBezTo>
                <a:cubicBezTo>
                  <a:pt x="3496" y="2351"/>
                  <a:pt x="2676" y="3652"/>
                  <a:pt x="2676" y="5082"/>
                </a:cubicBezTo>
                <a:cubicBezTo>
                  <a:pt x="2676" y="6422"/>
                  <a:pt x="3143" y="6794"/>
                  <a:pt x="4370" y="7570"/>
                </a:cubicBezTo>
                <a:cubicBezTo>
                  <a:pt x="4340" y="7270"/>
                  <a:pt x="4246" y="7098"/>
                  <a:pt x="4021" y="6689"/>
                </a:cubicBezTo>
                <a:cubicBezTo>
                  <a:pt x="3978" y="6612"/>
                  <a:pt x="3931" y="6527"/>
                  <a:pt x="3879" y="6433"/>
                </a:cubicBezTo>
                <a:cubicBezTo>
                  <a:pt x="3439" y="5619"/>
                  <a:pt x="3776" y="4807"/>
                  <a:pt x="3791" y="4773"/>
                </a:cubicBezTo>
                <a:lnTo>
                  <a:pt x="4155" y="4851"/>
                </a:lnTo>
                <a:lnTo>
                  <a:pt x="4521" y="4929"/>
                </a:lnTo>
                <a:cubicBezTo>
                  <a:pt x="4518" y="4936"/>
                  <a:pt x="4245" y="5601"/>
                  <a:pt x="4590" y="6237"/>
                </a:cubicBezTo>
                <a:cubicBezTo>
                  <a:pt x="4640" y="6331"/>
                  <a:pt x="4687" y="6414"/>
                  <a:pt x="4729" y="6491"/>
                </a:cubicBezTo>
                <a:cubicBezTo>
                  <a:pt x="5021" y="7020"/>
                  <a:pt x="5143" y="7240"/>
                  <a:pt x="5143" y="7835"/>
                </a:cubicBezTo>
                <a:cubicBezTo>
                  <a:pt x="5143" y="8142"/>
                  <a:pt x="5028" y="8416"/>
                  <a:pt x="4918" y="8681"/>
                </a:cubicBezTo>
                <a:cubicBezTo>
                  <a:pt x="4785" y="8999"/>
                  <a:pt x="4670" y="9274"/>
                  <a:pt x="4760" y="9569"/>
                </a:cubicBezTo>
                <a:cubicBezTo>
                  <a:pt x="4915" y="10082"/>
                  <a:pt x="5546" y="10399"/>
                  <a:pt x="6042" y="10399"/>
                </a:cubicBezTo>
                <a:cubicBezTo>
                  <a:pt x="7019" y="10399"/>
                  <a:pt x="7441" y="11009"/>
                  <a:pt x="7573" y="11479"/>
                </a:cubicBezTo>
                <a:lnTo>
                  <a:pt x="8480" y="11479"/>
                </a:lnTo>
                <a:lnTo>
                  <a:pt x="8480" y="10919"/>
                </a:lnTo>
                <a:lnTo>
                  <a:pt x="9243" y="10919"/>
                </a:lnTo>
                <a:lnTo>
                  <a:pt x="9243" y="11479"/>
                </a:lnTo>
                <a:lnTo>
                  <a:pt x="10238" y="11479"/>
                </a:lnTo>
                <a:lnTo>
                  <a:pt x="10238" y="10919"/>
                </a:lnTo>
                <a:lnTo>
                  <a:pt x="11001" y="10919"/>
                </a:lnTo>
                <a:lnTo>
                  <a:pt x="11001" y="11479"/>
                </a:lnTo>
                <a:lnTo>
                  <a:pt x="11999" y="11479"/>
                </a:lnTo>
                <a:lnTo>
                  <a:pt x="11999" y="10919"/>
                </a:lnTo>
                <a:lnTo>
                  <a:pt x="12760" y="10919"/>
                </a:lnTo>
                <a:lnTo>
                  <a:pt x="12760" y="11479"/>
                </a:lnTo>
                <a:lnTo>
                  <a:pt x="13669" y="11479"/>
                </a:lnTo>
                <a:cubicBezTo>
                  <a:pt x="13801" y="11009"/>
                  <a:pt x="14223" y="10399"/>
                  <a:pt x="15200" y="10399"/>
                </a:cubicBezTo>
                <a:cubicBezTo>
                  <a:pt x="15696" y="10399"/>
                  <a:pt x="16327" y="10082"/>
                  <a:pt x="16482" y="9569"/>
                </a:cubicBezTo>
                <a:cubicBezTo>
                  <a:pt x="16572" y="9274"/>
                  <a:pt x="16457" y="8999"/>
                  <a:pt x="16324" y="8681"/>
                </a:cubicBezTo>
                <a:cubicBezTo>
                  <a:pt x="16214" y="8416"/>
                  <a:pt x="16099" y="8142"/>
                  <a:pt x="16099" y="7835"/>
                </a:cubicBezTo>
                <a:cubicBezTo>
                  <a:pt x="16099" y="7239"/>
                  <a:pt x="16219" y="7020"/>
                  <a:pt x="16511" y="6491"/>
                </a:cubicBezTo>
                <a:cubicBezTo>
                  <a:pt x="16553" y="6414"/>
                  <a:pt x="16599" y="6331"/>
                  <a:pt x="16650" y="6237"/>
                </a:cubicBezTo>
                <a:cubicBezTo>
                  <a:pt x="16994" y="5601"/>
                  <a:pt x="16724" y="4936"/>
                  <a:pt x="16721" y="4929"/>
                </a:cubicBezTo>
                <a:lnTo>
                  <a:pt x="17451" y="4773"/>
                </a:lnTo>
                <a:cubicBezTo>
                  <a:pt x="17466" y="4807"/>
                  <a:pt x="17804" y="5619"/>
                  <a:pt x="17362" y="6433"/>
                </a:cubicBezTo>
                <a:cubicBezTo>
                  <a:pt x="17311" y="6527"/>
                  <a:pt x="17264" y="6611"/>
                  <a:pt x="17221" y="6688"/>
                </a:cubicBezTo>
                <a:cubicBezTo>
                  <a:pt x="16996" y="7097"/>
                  <a:pt x="16901" y="7270"/>
                  <a:pt x="16872" y="7570"/>
                </a:cubicBezTo>
                <a:cubicBezTo>
                  <a:pt x="18099" y="6794"/>
                  <a:pt x="18566" y="6422"/>
                  <a:pt x="18566" y="5082"/>
                </a:cubicBezTo>
                <a:cubicBezTo>
                  <a:pt x="18566" y="3652"/>
                  <a:pt x="17744" y="2352"/>
                  <a:pt x="16255" y="1420"/>
                </a:cubicBezTo>
                <a:cubicBezTo>
                  <a:pt x="14790" y="505"/>
                  <a:pt x="12790" y="0"/>
                  <a:pt x="10621" y="0"/>
                </a:cubicBezTo>
                <a:close/>
                <a:moveTo>
                  <a:pt x="7922" y="5910"/>
                </a:moveTo>
                <a:cubicBezTo>
                  <a:pt x="10338" y="5910"/>
                  <a:pt x="9900" y="7158"/>
                  <a:pt x="9461" y="7626"/>
                </a:cubicBezTo>
                <a:cubicBezTo>
                  <a:pt x="9021" y="8094"/>
                  <a:pt x="7592" y="9302"/>
                  <a:pt x="6384" y="8054"/>
                </a:cubicBezTo>
                <a:cubicBezTo>
                  <a:pt x="5176" y="6806"/>
                  <a:pt x="6275" y="5910"/>
                  <a:pt x="7922" y="5910"/>
                </a:cubicBezTo>
                <a:close/>
                <a:moveTo>
                  <a:pt x="13319" y="5910"/>
                </a:moveTo>
                <a:cubicBezTo>
                  <a:pt x="14966" y="5910"/>
                  <a:pt x="16063" y="6806"/>
                  <a:pt x="14855" y="8054"/>
                </a:cubicBezTo>
                <a:cubicBezTo>
                  <a:pt x="13647" y="9302"/>
                  <a:pt x="12220" y="8094"/>
                  <a:pt x="11781" y="7626"/>
                </a:cubicBezTo>
                <a:cubicBezTo>
                  <a:pt x="11342" y="7158"/>
                  <a:pt x="10904" y="5910"/>
                  <a:pt x="13319" y="5910"/>
                </a:cubicBezTo>
                <a:close/>
                <a:moveTo>
                  <a:pt x="10621" y="8587"/>
                </a:moveTo>
                <a:cubicBezTo>
                  <a:pt x="11915" y="8863"/>
                  <a:pt x="11935" y="9797"/>
                  <a:pt x="11568" y="10103"/>
                </a:cubicBezTo>
                <a:cubicBezTo>
                  <a:pt x="11202" y="10409"/>
                  <a:pt x="10621" y="9935"/>
                  <a:pt x="10621" y="9935"/>
                </a:cubicBezTo>
                <a:cubicBezTo>
                  <a:pt x="10621" y="9935"/>
                  <a:pt x="10040" y="10409"/>
                  <a:pt x="9674" y="10103"/>
                </a:cubicBezTo>
                <a:cubicBezTo>
                  <a:pt x="9307" y="9797"/>
                  <a:pt x="9327" y="8863"/>
                  <a:pt x="10621" y="8587"/>
                </a:cubicBezTo>
                <a:close/>
                <a:moveTo>
                  <a:pt x="5992" y="10937"/>
                </a:moveTo>
                <a:cubicBezTo>
                  <a:pt x="6051" y="12945"/>
                  <a:pt x="6696" y="13311"/>
                  <a:pt x="7391" y="13396"/>
                </a:cubicBezTo>
                <a:cubicBezTo>
                  <a:pt x="8607" y="13545"/>
                  <a:pt x="10601" y="13547"/>
                  <a:pt x="10621" y="13547"/>
                </a:cubicBezTo>
                <a:cubicBezTo>
                  <a:pt x="10641" y="13547"/>
                  <a:pt x="12634" y="13545"/>
                  <a:pt x="13848" y="13396"/>
                </a:cubicBezTo>
                <a:cubicBezTo>
                  <a:pt x="14988" y="13256"/>
                  <a:pt x="15221" y="12164"/>
                  <a:pt x="15250" y="10937"/>
                </a:cubicBezTo>
                <a:cubicBezTo>
                  <a:pt x="15233" y="10938"/>
                  <a:pt x="15215" y="10941"/>
                  <a:pt x="15197" y="10941"/>
                </a:cubicBezTo>
                <a:cubicBezTo>
                  <a:pt x="14628" y="10941"/>
                  <a:pt x="14455" y="11406"/>
                  <a:pt x="14403" y="11637"/>
                </a:cubicBezTo>
                <a:lnTo>
                  <a:pt x="14403" y="12580"/>
                </a:lnTo>
                <a:lnTo>
                  <a:pt x="13640" y="12580"/>
                </a:lnTo>
                <a:lnTo>
                  <a:pt x="13640" y="12020"/>
                </a:lnTo>
                <a:lnTo>
                  <a:pt x="12760" y="12020"/>
                </a:lnTo>
                <a:lnTo>
                  <a:pt x="12760" y="12580"/>
                </a:lnTo>
                <a:lnTo>
                  <a:pt x="11997" y="12580"/>
                </a:lnTo>
                <a:lnTo>
                  <a:pt x="11997" y="12020"/>
                </a:lnTo>
                <a:lnTo>
                  <a:pt x="11001" y="12020"/>
                </a:lnTo>
                <a:lnTo>
                  <a:pt x="11001" y="12580"/>
                </a:lnTo>
                <a:lnTo>
                  <a:pt x="10238" y="12580"/>
                </a:lnTo>
                <a:lnTo>
                  <a:pt x="10238" y="12020"/>
                </a:lnTo>
                <a:lnTo>
                  <a:pt x="9243" y="12020"/>
                </a:lnTo>
                <a:lnTo>
                  <a:pt x="9243" y="12580"/>
                </a:lnTo>
                <a:lnTo>
                  <a:pt x="8480" y="12580"/>
                </a:lnTo>
                <a:lnTo>
                  <a:pt x="8480" y="12020"/>
                </a:lnTo>
                <a:lnTo>
                  <a:pt x="7599" y="12020"/>
                </a:lnTo>
                <a:lnTo>
                  <a:pt x="7599" y="12580"/>
                </a:lnTo>
                <a:lnTo>
                  <a:pt x="6836" y="12580"/>
                </a:lnTo>
                <a:lnTo>
                  <a:pt x="6836" y="11637"/>
                </a:lnTo>
                <a:cubicBezTo>
                  <a:pt x="6785" y="11406"/>
                  <a:pt x="6611" y="10941"/>
                  <a:pt x="6042" y="10941"/>
                </a:cubicBezTo>
                <a:cubicBezTo>
                  <a:pt x="6025" y="10941"/>
                  <a:pt x="6008" y="10938"/>
                  <a:pt x="5992" y="10937"/>
                </a:cubicBezTo>
                <a:close/>
                <a:moveTo>
                  <a:pt x="18724" y="11960"/>
                </a:moveTo>
                <a:cubicBezTo>
                  <a:pt x="18679" y="11960"/>
                  <a:pt x="18630" y="11962"/>
                  <a:pt x="18578" y="11965"/>
                </a:cubicBezTo>
                <a:cubicBezTo>
                  <a:pt x="17773" y="12017"/>
                  <a:pt x="17571" y="12819"/>
                  <a:pt x="16975" y="13190"/>
                </a:cubicBezTo>
                <a:cubicBezTo>
                  <a:pt x="16446" y="13520"/>
                  <a:pt x="3685" y="18765"/>
                  <a:pt x="3126" y="19006"/>
                </a:cubicBezTo>
                <a:cubicBezTo>
                  <a:pt x="2780" y="19156"/>
                  <a:pt x="2366" y="19181"/>
                  <a:pt x="1954" y="19181"/>
                </a:cubicBezTo>
                <a:cubicBezTo>
                  <a:pt x="1744" y="19181"/>
                  <a:pt x="1534" y="19175"/>
                  <a:pt x="1334" y="19175"/>
                </a:cubicBezTo>
                <a:cubicBezTo>
                  <a:pt x="731" y="19175"/>
                  <a:pt x="215" y="19234"/>
                  <a:pt x="37" y="19710"/>
                </a:cubicBezTo>
                <a:cubicBezTo>
                  <a:pt x="-177" y="20284"/>
                  <a:pt x="567" y="20350"/>
                  <a:pt x="1329" y="20802"/>
                </a:cubicBezTo>
                <a:cubicBezTo>
                  <a:pt x="1924" y="21156"/>
                  <a:pt x="1829" y="21547"/>
                  <a:pt x="2523" y="21547"/>
                </a:cubicBezTo>
                <a:cubicBezTo>
                  <a:pt x="2570" y="21547"/>
                  <a:pt x="2622" y="21545"/>
                  <a:pt x="2676" y="21541"/>
                </a:cubicBezTo>
                <a:cubicBezTo>
                  <a:pt x="3480" y="21487"/>
                  <a:pt x="3676" y="20683"/>
                  <a:pt x="4269" y="20310"/>
                </a:cubicBezTo>
                <a:cubicBezTo>
                  <a:pt x="4796" y="19978"/>
                  <a:pt x="17548" y="14736"/>
                  <a:pt x="18109" y="14497"/>
                </a:cubicBezTo>
                <a:cubicBezTo>
                  <a:pt x="18446" y="14353"/>
                  <a:pt x="18847" y="14327"/>
                  <a:pt x="19248" y="14327"/>
                </a:cubicBezTo>
                <a:cubicBezTo>
                  <a:pt x="19480" y="14327"/>
                  <a:pt x="19714" y="14336"/>
                  <a:pt x="19934" y="14336"/>
                </a:cubicBezTo>
                <a:cubicBezTo>
                  <a:pt x="20523" y="14336"/>
                  <a:pt x="21024" y="14272"/>
                  <a:pt x="21202" y="13805"/>
                </a:cubicBezTo>
                <a:cubicBezTo>
                  <a:pt x="21421" y="13232"/>
                  <a:pt x="20676" y="13163"/>
                  <a:pt x="19917" y="12708"/>
                </a:cubicBezTo>
                <a:cubicBezTo>
                  <a:pt x="19323" y="12351"/>
                  <a:pt x="19425" y="11960"/>
                  <a:pt x="18724" y="11960"/>
                </a:cubicBezTo>
                <a:close/>
                <a:moveTo>
                  <a:pt x="2384" y="11965"/>
                </a:moveTo>
                <a:cubicBezTo>
                  <a:pt x="1828" y="12014"/>
                  <a:pt x="1878" y="12376"/>
                  <a:pt x="1324" y="12708"/>
                </a:cubicBezTo>
                <a:cubicBezTo>
                  <a:pt x="566" y="13163"/>
                  <a:pt x="-179" y="13232"/>
                  <a:pt x="40" y="13805"/>
                </a:cubicBezTo>
                <a:cubicBezTo>
                  <a:pt x="399" y="14747"/>
                  <a:pt x="2077" y="14046"/>
                  <a:pt x="3133" y="14497"/>
                </a:cubicBezTo>
                <a:cubicBezTo>
                  <a:pt x="3352" y="14590"/>
                  <a:pt x="5429" y="15447"/>
                  <a:pt x="7913" y="16476"/>
                </a:cubicBezTo>
                <a:cubicBezTo>
                  <a:pt x="8576" y="16201"/>
                  <a:pt x="9270" y="15914"/>
                  <a:pt x="9963" y="15625"/>
                </a:cubicBezTo>
                <a:cubicBezTo>
                  <a:pt x="7086" y="14426"/>
                  <a:pt x="4499" y="13335"/>
                  <a:pt x="4267" y="13190"/>
                </a:cubicBezTo>
                <a:cubicBezTo>
                  <a:pt x="3671" y="12819"/>
                  <a:pt x="3468" y="12017"/>
                  <a:pt x="2664" y="11965"/>
                </a:cubicBezTo>
                <a:cubicBezTo>
                  <a:pt x="2556" y="11958"/>
                  <a:pt x="2464" y="11958"/>
                  <a:pt x="2384" y="11965"/>
                </a:cubicBezTo>
                <a:close/>
                <a:moveTo>
                  <a:pt x="13327" y="17024"/>
                </a:moveTo>
                <a:cubicBezTo>
                  <a:pt x="12662" y="17299"/>
                  <a:pt x="11972" y="17587"/>
                  <a:pt x="11279" y="17875"/>
                </a:cubicBezTo>
                <a:cubicBezTo>
                  <a:pt x="14155" y="19074"/>
                  <a:pt x="16739" y="20164"/>
                  <a:pt x="16970" y="20310"/>
                </a:cubicBezTo>
                <a:cubicBezTo>
                  <a:pt x="17563" y="20683"/>
                  <a:pt x="17762" y="21487"/>
                  <a:pt x="18566" y="21541"/>
                </a:cubicBezTo>
                <a:cubicBezTo>
                  <a:pt x="19428" y="21600"/>
                  <a:pt x="19275" y="21180"/>
                  <a:pt x="19910" y="20802"/>
                </a:cubicBezTo>
                <a:cubicBezTo>
                  <a:pt x="20673" y="20350"/>
                  <a:pt x="21417" y="20284"/>
                  <a:pt x="21202" y="19710"/>
                </a:cubicBezTo>
                <a:cubicBezTo>
                  <a:pt x="20850" y="18767"/>
                  <a:pt x="19169" y="19461"/>
                  <a:pt x="18116" y="19006"/>
                </a:cubicBezTo>
                <a:cubicBezTo>
                  <a:pt x="17898" y="18912"/>
                  <a:pt x="15814" y="18054"/>
                  <a:pt x="13327" y="17024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Simulate a robot moving inside a house"/>
          <p:cNvSpPr txBox="1"/>
          <p:nvPr/>
        </p:nvSpPr>
        <p:spPr>
          <a:xfrm>
            <a:off x="4743335" y="3603357"/>
            <a:ext cx="14897330" cy="72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spcBef>
                <a:spcPts val="5900"/>
              </a:spcBef>
              <a:defRPr b="0" sz="4200"/>
            </a:lvl1pPr>
          </a:lstStyle>
          <a:p>
            <a:pPr/>
            <a:r>
              <a:t>Simulate a robot moving inside a house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House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House Model</a:t>
            </a:r>
          </a:p>
        </p:txBody>
      </p:sp>
      <p:grpSp>
        <p:nvGrpSpPr>
          <p:cNvPr id="256" name="Image"/>
          <p:cNvGrpSpPr/>
          <p:nvPr/>
        </p:nvGrpSpPr>
        <p:grpSpPr>
          <a:xfrm>
            <a:off x="11522929" y="4784285"/>
            <a:ext cx="7481215" cy="5808034"/>
            <a:chOff x="0" y="0"/>
            <a:chExt cx="7481214" cy="5808032"/>
          </a:xfrm>
        </p:grpSpPr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50" y="69850"/>
              <a:ext cx="7341515" cy="56683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481215" cy="5808033"/>
            </a:xfrm>
            <a:prstGeom prst="rect">
              <a:avLst/>
            </a:prstGeom>
            <a:effectLst/>
          </p:spPr>
        </p:pic>
      </p:grpSp>
      <p:sp>
        <p:nvSpPr>
          <p:cNvPr id="257" name="Robot"/>
          <p:cNvSpPr/>
          <p:nvPr/>
        </p:nvSpPr>
        <p:spPr>
          <a:xfrm>
            <a:off x="14197900" y="9413468"/>
            <a:ext cx="600745" cy="897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8" name="Skull"/>
          <p:cNvSpPr/>
          <p:nvPr/>
        </p:nvSpPr>
        <p:spPr>
          <a:xfrm>
            <a:off x="17345505" y="5045290"/>
            <a:ext cx="628548" cy="897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1" h="21547" fill="norm" stroke="1" extrusionOk="0">
                <a:moveTo>
                  <a:pt x="10621" y="0"/>
                </a:moveTo>
                <a:cubicBezTo>
                  <a:pt x="8452" y="0"/>
                  <a:pt x="6450" y="505"/>
                  <a:pt x="4985" y="1420"/>
                </a:cubicBezTo>
                <a:cubicBezTo>
                  <a:pt x="3496" y="2351"/>
                  <a:pt x="2676" y="3652"/>
                  <a:pt x="2676" y="5082"/>
                </a:cubicBezTo>
                <a:cubicBezTo>
                  <a:pt x="2676" y="6422"/>
                  <a:pt x="3143" y="6794"/>
                  <a:pt x="4370" y="7570"/>
                </a:cubicBezTo>
                <a:cubicBezTo>
                  <a:pt x="4340" y="7270"/>
                  <a:pt x="4246" y="7098"/>
                  <a:pt x="4021" y="6689"/>
                </a:cubicBezTo>
                <a:cubicBezTo>
                  <a:pt x="3978" y="6612"/>
                  <a:pt x="3931" y="6527"/>
                  <a:pt x="3879" y="6433"/>
                </a:cubicBezTo>
                <a:cubicBezTo>
                  <a:pt x="3439" y="5619"/>
                  <a:pt x="3776" y="4807"/>
                  <a:pt x="3791" y="4773"/>
                </a:cubicBezTo>
                <a:lnTo>
                  <a:pt x="4155" y="4851"/>
                </a:lnTo>
                <a:lnTo>
                  <a:pt x="4521" y="4929"/>
                </a:lnTo>
                <a:cubicBezTo>
                  <a:pt x="4518" y="4936"/>
                  <a:pt x="4245" y="5601"/>
                  <a:pt x="4590" y="6237"/>
                </a:cubicBezTo>
                <a:cubicBezTo>
                  <a:pt x="4640" y="6331"/>
                  <a:pt x="4687" y="6414"/>
                  <a:pt x="4729" y="6491"/>
                </a:cubicBezTo>
                <a:cubicBezTo>
                  <a:pt x="5021" y="7020"/>
                  <a:pt x="5143" y="7240"/>
                  <a:pt x="5143" y="7835"/>
                </a:cubicBezTo>
                <a:cubicBezTo>
                  <a:pt x="5143" y="8142"/>
                  <a:pt x="5028" y="8416"/>
                  <a:pt x="4918" y="8681"/>
                </a:cubicBezTo>
                <a:cubicBezTo>
                  <a:pt x="4785" y="8999"/>
                  <a:pt x="4670" y="9274"/>
                  <a:pt x="4760" y="9569"/>
                </a:cubicBezTo>
                <a:cubicBezTo>
                  <a:pt x="4915" y="10082"/>
                  <a:pt x="5546" y="10399"/>
                  <a:pt x="6042" y="10399"/>
                </a:cubicBezTo>
                <a:cubicBezTo>
                  <a:pt x="7019" y="10399"/>
                  <a:pt x="7441" y="11009"/>
                  <a:pt x="7573" y="11479"/>
                </a:cubicBezTo>
                <a:lnTo>
                  <a:pt x="8480" y="11479"/>
                </a:lnTo>
                <a:lnTo>
                  <a:pt x="8480" y="10919"/>
                </a:lnTo>
                <a:lnTo>
                  <a:pt x="9243" y="10919"/>
                </a:lnTo>
                <a:lnTo>
                  <a:pt x="9243" y="11479"/>
                </a:lnTo>
                <a:lnTo>
                  <a:pt x="10238" y="11479"/>
                </a:lnTo>
                <a:lnTo>
                  <a:pt x="10238" y="10919"/>
                </a:lnTo>
                <a:lnTo>
                  <a:pt x="11001" y="10919"/>
                </a:lnTo>
                <a:lnTo>
                  <a:pt x="11001" y="11479"/>
                </a:lnTo>
                <a:lnTo>
                  <a:pt x="11999" y="11479"/>
                </a:lnTo>
                <a:lnTo>
                  <a:pt x="11999" y="10919"/>
                </a:lnTo>
                <a:lnTo>
                  <a:pt x="12760" y="10919"/>
                </a:lnTo>
                <a:lnTo>
                  <a:pt x="12760" y="11479"/>
                </a:lnTo>
                <a:lnTo>
                  <a:pt x="13669" y="11479"/>
                </a:lnTo>
                <a:cubicBezTo>
                  <a:pt x="13801" y="11009"/>
                  <a:pt x="14223" y="10399"/>
                  <a:pt x="15200" y="10399"/>
                </a:cubicBezTo>
                <a:cubicBezTo>
                  <a:pt x="15696" y="10399"/>
                  <a:pt x="16327" y="10082"/>
                  <a:pt x="16482" y="9569"/>
                </a:cubicBezTo>
                <a:cubicBezTo>
                  <a:pt x="16572" y="9274"/>
                  <a:pt x="16457" y="8999"/>
                  <a:pt x="16324" y="8681"/>
                </a:cubicBezTo>
                <a:cubicBezTo>
                  <a:pt x="16214" y="8416"/>
                  <a:pt x="16099" y="8142"/>
                  <a:pt x="16099" y="7835"/>
                </a:cubicBezTo>
                <a:cubicBezTo>
                  <a:pt x="16099" y="7239"/>
                  <a:pt x="16219" y="7020"/>
                  <a:pt x="16511" y="6491"/>
                </a:cubicBezTo>
                <a:cubicBezTo>
                  <a:pt x="16553" y="6414"/>
                  <a:pt x="16599" y="6331"/>
                  <a:pt x="16650" y="6237"/>
                </a:cubicBezTo>
                <a:cubicBezTo>
                  <a:pt x="16994" y="5601"/>
                  <a:pt x="16724" y="4936"/>
                  <a:pt x="16721" y="4929"/>
                </a:cubicBezTo>
                <a:lnTo>
                  <a:pt x="17451" y="4773"/>
                </a:lnTo>
                <a:cubicBezTo>
                  <a:pt x="17466" y="4807"/>
                  <a:pt x="17804" y="5619"/>
                  <a:pt x="17362" y="6433"/>
                </a:cubicBezTo>
                <a:cubicBezTo>
                  <a:pt x="17311" y="6527"/>
                  <a:pt x="17264" y="6611"/>
                  <a:pt x="17221" y="6688"/>
                </a:cubicBezTo>
                <a:cubicBezTo>
                  <a:pt x="16996" y="7097"/>
                  <a:pt x="16901" y="7270"/>
                  <a:pt x="16872" y="7570"/>
                </a:cubicBezTo>
                <a:cubicBezTo>
                  <a:pt x="18099" y="6794"/>
                  <a:pt x="18566" y="6422"/>
                  <a:pt x="18566" y="5082"/>
                </a:cubicBezTo>
                <a:cubicBezTo>
                  <a:pt x="18566" y="3652"/>
                  <a:pt x="17744" y="2352"/>
                  <a:pt x="16255" y="1420"/>
                </a:cubicBezTo>
                <a:cubicBezTo>
                  <a:pt x="14790" y="505"/>
                  <a:pt x="12790" y="0"/>
                  <a:pt x="10621" y="0"/>
                </a:cubicBezTo>
                <a:close/>
                <a:moveTo>
                  <a:pt x="7922" y="5910"/>
                </a:moveTo>
                <a:cubicBezTo>
                  <a:pt x="10338" y="5910"/>
                  <a:pt x="9900" y="7158"/>
                  <a:pt x="9461" y="7626"/>
                </a:cubicBezTo>
                <a:cubicBezTo>
                  <a:pt x="9021" y="8094"/>
                  <a:pt x="7592" y="9302"/>
                  <a:pt x="6384" y="8054"/>
                </a:cubicBezTo>
                <a:cubicBezTo>
                  <a:pt x="5176" y="6806"/>
                  <a:pt x="6275" y="5910"/>
                  <a:pt x="7922" y="5910"/>
                </a:cubicBezTo>
                <a:close/>
                <a:moveTo>
                  <a:pt x="13319" y="5910"/>
                </a:moveTo>
                <a:cubicBezTo>
                  <a:pt x="14966" y="5910"/>
                  <a:pt x="16063" y="6806"/>
                  <a:pt x="14855" y="8054"/>
                </a:cubicBezTo>
                <a:cubicBezTo>
                  <a:pt x="13647" y="9302"/>
                  <a:pt x="12220" y="8094"/>
                  <a:pt x="11781" y="7626"/>
                </a:cubicBezTo>
                <a:cubicBezTo>
                  <a:pt x="11342" y="7158"/>
                  <a:pt x="10904" y="5910"/>
                  <a:pt x="13319" y="5910"/>
                </a:cubicBezTo>
                <a:close/>
                <a:moveTo>
                  <a:pt x="10621" y="8587"/>
                </a:moveTo>
                <a:cubicBezTo>
                  <a:pt x="11915" y="8863"/>
                  <a:pt x="11935" y="9797"/>
                  <a:pt x="11568" y="10103"/>
                </a:cubicBezTo>
                <a:cubicBezTo>
                  <a:pt x="11202" y="10409"/>
                  <a:pt x="10621" y="9935"/>
                  <a:pt x="10621" y="9935"/>
                </a:cubicBezTo>
                <a:cubicBezTo>
                  <a:pt x="10621" y="9935"/>
                  <a:pt x="10040" y="10409"/>
                  <a:pt x="9674" y="10103"/>
                </a:cubicBezTo>
                <a:cubicBezTo>
                  <a:pt x="9307" y="9797"/>
                  <a:pt x="9327" y="8863"/>
                  <a:pt x="10621" y="8587"/>
                </a:cubicBezTo>
                <a:close/>
                <a:moveTo>
                  <a:pt x="5992" y="10937"/>
                </a:moveTo>
                <a:cubicBezTo>
                  <a:pt x="6051" y="12945"/>
                  <a:pt x="6696" y="13311"/>
                  <a:pt x="7391" y="13396"/>
                </a:cubicBezTo>
                <a:cubicBezTo>
                  <a:pt x="8607" y="13545"/>
                  <a:pt x="10601" y="13547"/>
                  <a:pt x="10621" y="13547"/>
                </a:cubicBezTo>
                <a:cubicBezTo>
                  <a:pt x="10641" y="13547"/>
                  <a:pt x="12634" y="13545"/>
                  <a:pt x="13848" y="13396"/>
                </a:cubicBezTo>
                <a:cubicBezTo>
                  <a:pt x="14988" y="13256"/>
                  <a:pt x="15221" y="12164"/>
                  <a:pt x="15250" y="10937"/>
                </a:cubicBezTo>
                <a:cubicBezTo>
                  <a:pt x="15233" y="10938"/>
                  <a:pt x="15215" y="10941"/>
                  <a:pt x="15197" y="10941"/>
                </a:cubicBezTo>
                <a:cubicBezTo>
                  <a:pt x="14628" y="10941"/>
                  <a:pt x="14455" y="11406"/>
                  <a:pt x="14403" y="11637"/>
                </a:cubicBezTo>
                <a:lnTo>
                  <a:pt x="14403" y="12580"/>
                </a:lnTo>
                <a:lnTo>
                  <a:pt x="13640" y="12580"/>
                </a:lnTo>
                <a:lnTo>
                  <a:pt x="13640" y="12020"/>
                </a:lnTo>
                <a:lnTo>
                  <a:pt x="12760" y="12020"/>
                </a:lnTo>
                <a:lnTo>
                  <a:pt x="12760" y="12580"/>
                </a:lnTo>
                <a:lnTo>
                  <a:pt x="11997" y="12580"/>
                </a:lnTo>
                <a:lnTo>
                  <a:pt x="11997" y="12020"/>
                </a:lnTo>
                <a:lnTo>
                  <a:pt x="11001" y="12020"/>
                </a:lnTo>
                <a:lnTo>
                  <a:pt x="11001" y="12580"/>
                </a:lnTo>
                <a:lnTo>
                  <a:pt x="10238" y="12580"/>
                </a:lnTo>
                <a:lnTo>
                  <a:pt x="10238" y="12020"/>
                </a:lnTo>
                <a:lnTo>
                  <a:pt x="9243" y="12020"/>
                </a:lnTo>
                <a:lnTo>
                  <a:pt x="9243" y="12580"/>
                </a:lnTo>
                <a:lnTo>
                  <a:pt x="8480" y="12580"/>
                </a:lnTo>
                <a:lnTo>
                  <a:pt x="8480" y="12020"/>
                </a:lnTo>
                <a:lnTo>
                  <a:pt x="7599" y="12020"/>
                </a:lnTo>
                <a:lnTo>
                  <a:pt x="7599" y="12580"/>
                </a:lnTo>
                <a:lnTo>
                  <a:pt x="6836" y="12580"/>
                </a:lnTo>
                <a:lnTo>
                  <a:pt x="6836" y="11637"/>
                </a:lnTo>
                <a:cubicBezTo>
                  <a:pt x="6785" y="11406"/>
                  <a:pt x="6611" y="10941"/>
                  <a:pt x="6042" y="10941"/>
                </a:cubicBezTo>
                <a:cubicBezTo>
                  <a:pt x="6025" y="10941"/>
                  <a:pt x="6008" y="10938"/>
                  <a:pt x="5992" y="10937"/>
                </a:cubicBezTo>
                <a:close/>
                <a:moveTo>
                  <a:pt x="18724" y="11960"/>
                </a:moveTo>
                <a:cubicBezTo>
                  <a:pt x="18679" y="11960"/>
                  <a:pt x="18630" y="11962"/>
                  <a:pt x="18578" y="11965"/>
                </a:cubicBezTo>
                <a:cubicBezTo>
                  <a:pt x="17773" y="12017"/>
                  <a:pt x="17571" y="12819"/>
                  <a:pt x="16975" y="13190"/>
                </a:cubicBezTo>
                <a:cubicBezTo>
                  <a:pt x="16446" y="13520"/>
                  <a:pt x="3685" y="18765"/>
                  <a:pt x="3126" y="19006"/>
                </a:cubicBezTo>
                <a:cubicBezTo>
                  <a:pt x="2780" y="19156"/>
                  <a:pt x="2366" y="19181"/>
                  <a:pt x="1954" y="19181"/>
                </a:cubicBezTo>
                <a:cubicBezTo>
                  <a:pt x="1744" y="19181"/>
                  <a:pt x="1534" y="19175"/>
                  <a:pt x="1334" y="19175"/>
                </a:cubicBezTo>
                <a:cubicBezTo>
                  <a:pt x="731" y="19175"/>
                  <a:pt x="215" y="19234"/>
                  <a:pt x="37" y="19710"/>
                </a:cubicBezTo>
                <a:cubicBezTo>
                  <a:pt x="-177" y="20284"/>
                  <a:pt x="567" y="20350"/>
                  <a:pt x="1329" y="20802"/>
                </a:cubicBezTo>
                <a:cubicBezTo>
                  <a:pt x="1924" y="21156"/>
                  <a:pt x="1829" y="21547"/>
                  <a:pt x="2523" y="21547"/>
                </a:cubicBezTo>
                <a:cubicBezTo>
                  <a:pt x="2570" y="21547"/>
                  <a:pt x="2622" y="21545"/>
                  <a:pt x="2676" y="21541"/>
                </a:cubicBezTo>
                <a:cubicBezTo>
                  <a:pt x="3480" y="21487"/>
                  <a:pt x="3676" y="20683"/>
                  <a:pt x="4269" y="20310"/>
                </a:cubicBezTo>
                <a:cubicBezTo>
                  <a:pt x="4796" y="19978"/>
                  <a:pt x="17548" y="14736"/>
                  <a:pt x="18109" y="14497"/>
                </a:cubicBezTo>
                <a:cubicBezTo>
                  <a:pt x="18446" y="14353"/>
                  <a:pt x="18847" y="14327"/>
                  <a:pt x="19248" y="14327"/>
                </a:cubicBezTo>
                <a:cubicBezTo>
                  <a:pt x="19480" y="14327"/>
                  <a:pt x="19714" y="14336"/>
                  <a:pt x="19934" y="14336"/>
                </a:cubicBezTo>
                <a:cubicBezTo>
                  <a:pt x="20523" y="14336"/>
                  <a:pt x="21024" y="14272"/>
                  <a:pt x="21202" y="13805"/>
                </a:cubicBezTo>
                <a:cubicBezTo>
                  <a:pt x="21421" y="13232"/>
                  <a:pt x="20676" y="13163"/>
                  <a:pt x="19917" y="12708"/>
                </a:cubicBezTo>
                <a:cubicBezTo>
                  <a:pt x="19323" y="12351"/>
                  <a:pt x="19425" y="11960"/>
                  <a:pt x="18724" y="11960"/>
                </a:cubicBezTo>
                <a:close/>
                <a:moveTo>
                  <a:pt x="2384" y="11965"/>
                </a:moveTo>
                <a:cubicBezTo>
                  <a:pt x="1828" y="12014"/>
                  <a:pt x="1878" y="12376"/>
                  <a:pt x="1324" y="12708"/>
                </a:cubicBezTo>
                <a:cubicBezTo>
                  <a:pt x="566" y="13163"/>
                  <a:pt x="-179" y="13232"/>
                  <a:pt x="40" y="13805"/>
                </a:cubicBezTo>
                <a:cubicBezTo>
                  <a:pt x="399" y="14747"/>
                  <a:pt x="2077" y="14046"/>
                  <a:pt x="3133" y="14497"/>
                </a:cubicBezTo>
                <a:cubicBezTo>
                  <a:pt x="3352" y="14590"/>
                  <a:pt x="5429" y="15447"/>
                  <a:pt x="7913" y="16476"/>
                </a:cubicBezTo>
                <a:cubicBezTo>
                  <a:pt x="8576" y="16201"/>
                  <a:pt x="9270" y="15914"/>
                  <a:pt x="9963" y="15625"/>
                </a:cubicBezTo>
                <a:cubicBezTo>
                  <a:pt x="7086" y="14426"/>
                  <a:pt x="4499" y="13335"/>
                  <a:pt x="4267" y="13190"/>
                </a:cubicBezTo>
                <a:cubicBezTo>
                  <a:pt x="3671" y="12819"/>
                  <a:pt x="3468" y="12017"/>
                  <a:pt x="2664" y="11965"/>
                </a:cubicBezTo>
                <a:cubicBezTo>
                  <a:pt x="2556" y="11958"/>
                  <a:pt x="2464" y="11958"/>
                  <a:pt x="2384" y="11965"/>
                </a:cubicBezTo>
                <a:close/>
                <a:moveTo>
                  <a:pt x="13327" y="17024"/>
                </a:moveTo>
                <a:cubicBezTo>
                  <a:pt x="12662" y="17299"/>
                  <a:pt x="11972" y="17587"/>
                  <a:pt x="11279" y="17875"/>
                </a:cubicBezTo>
                <a:cubicBezTo>
                  <a:pt x="14155" y="19074"/>
                  <a:pt x="16739" y="20164"/>
                  <a:pt x="16970" y="20310"/>
                </a:cubicBezTo>
                <a:cubicBezTo>
                  <a:pt x="17563" y="20683"/>
                  <a:pt x="17762" y="21487"/>
                  <a:pt x="18566" y="21541"/>
                </a:cubicBezTo>
                <a:cubicBezTo>
                  <a:pt x="19428" y="21600"/>
                  <a:pt x="19275" y="21180"/>
                  <a:pt x="19910" y="20802"/>
                </a:cubicBezTo>
                <a:cubicBezTo>
                  <a:pt x="20673" y="20350"/>
                  <a:pt x="21417" y="20284"/>
                  <a:pt x="21202" y="19710"/>
                </a:cubicBezTo>
                <a:cubicBezTo>
                  <a:pt x="20850" y="18767"/>
                  <a:pt x="19169" y="19461"/>
                  <a:pt x="18116" y="19006"/>
                </a:cubicBezTo>
                <a:cubicBezTo>
                  <a:pt x="17898" y="18912"/>
                  <a:pt x="15814" y="18054"/>
                  <a:pt x="13327" y="17024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9" name="var house ="/>
          <p:cNvSpPr txBox="1"/>
          <p:nvPr/>
        </p:nvSpPr>
        <p:spPr>
          <a:xfrm>
            <a:off x="4059497" y="4934953"/>
            <a:ext cx="5996485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0" sz="6200"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var</a:t>
            </a:r>
            <a:r>
              <a:t> house = </a:t>
            </a:r>
          </a:p>
        </p:txBody>
      </p:sp>
      <p:sp>
        <p:nvSpPr>
          <p:cNvPr id="260" name="[&quot;    #  t &quot;,…"/>
          <p:cNvSpPr txBox="1"/>
          <p:nvPr/>
        </p:nvSpPr>
        <p:spPr>
          <a:xfrm>
            <a:off x="10288994" y="4955818"/>
            <a:ext cx="10938465" cy="5341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spcBef>
                <a:spcPts val="900"/>
              </a:spcBef>
              <a:defRPr b="0" spc="2231" sz="6200"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["    #  t ",</a:t>
            </a:r>
          </a:p>
          <a:p>
            <a:pPr algn="l">
              <a:spcBef>
                <a:spcPts val="900"/>
              </a:spcBef>
              <a:defRPr b="0" spc="2231" sz="6200"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"## ## ###",</a:t>
            </a:r>
          </a:p>
          <a:p>
            <a:pPr algn="l">
              <a:spcBef>
                <a:spcPts val="900"/>
              </a:spcBef>
              <a:defRPr b="0" spc="2231" sz="6200"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"         ",</a:t>
            </a:r>
          </a:p>
          <a:p>
            <a:pPr algn="l">
              <a:spcBef>
                <a:spcPts val="900"/>
              </a:spcBef>
              <a:defRPr b="0" spc="2231" sz="6200"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"### #### ",</a:t>
            </a:r>
          </a:p>
          <a:p>
            <a:pPr algn="l">
              <a:spcBef>
                <a:spcPts val="900"/>
              </a:spcBef>
              <a:defRPr b="0" spc="2231" sz="6200"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"   s#    "];</a:t>
            </a:r>
          </a:p>
        </p:txBody>
      </p:sp>
      <p:sp>
        <p:nvSpPr>
          <p:cNvPr id="261" name="Simulate a robot moving inside a house"/>
          <p:cNvSpPr txBox="1"/>
          <p:nvPr/>
        </p:nvSpPr>
        <p:spPr>
          <a:xfrm>
            <a:off x="4743335" y="3602959"/>
            <a:ext cx="14897330" cy="72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>
              <a:spcBef>
                <a:spcPts val="5900"/>
              </a:spcBef>
              <a:defRPr b="0" sz="4200"/>
            </a:lvl1pPr>
          </a:lstStyle>
          <a:p>
            <a:pPr/>
            <a:r>
              <a:t>Simulate a robot moving inside a house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after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Class="exit" nodeType="after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5"/>
      <p:bldP build="whole" bldLvl="1" animBg="1" rev="0" advAuto="0" spid="259" grpId="1"/>
      <p:bldP build="whole" bldLvl="1" animBg="1" rev="0" advAuto="0" spid="256" grpId="3"/>
      <p:bldP build="whole" bldLvl="1" animBg="1" rev="0" advAuto="0" spid="260" grpId="2"/>
      <p:bldP build="whole" bldLvl="1" animBg="1" rev="0" advAuto="0" spid="257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[&quot;    #  t &quot;,…"/>
          <p:cNvGrpSpPr/>
          <p:nvPr/>
        </p:nvGrpSpPr>
        <p:grpSpPr>
          <a:xfrm>
            <a:off x="13127615" y="5140126"/>
            <a:ext cx="7211270" cy="5710239"/>
            <a:chOff x="0" y="0"/>
            <a:chExt cx="7211268" cy="5710237"/>
          </a:xfrm>
        </p:grpSpPr>
        <p:sp>
          <p:nvSpPr>
            <p:cNvPr id="266" name="[&quot;    #  t &quot;,…"/>
            <p:cNvSpPr txBox="1"/>
            <p:nvPr/>
          </p:nvSpPr>
          <p:spPr>
            <a:xfrm>
              <a:off x="101600" y="101600"/>
              <a:ext cx="6995369" cy="5367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["    #  t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 ## ###",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        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"### ####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   s#    "];</a:t>
              </a:r>
            </a:p>
          </p:txBody>
        </p:sp>
        <p:pic>
          <p:nvPicPr>
            <p:cNvPr id="265" name="[&quot;    #  t &quot;,…" descr="[&quot;    #  t &quot;,…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7211270" cy="5710239"/>
            </a:xfrm>
            <a:prstGeom prst="rect">
              <a:avLst/>
            </a:prstGeom>
            <a:effectLst/>
          </p:spPr>
        </p:pic>
      </p:grpSp>
      <p:sp>
        <p:nvSpPr>
          <p:cNvPr id="268" name="Parsing into B-Threads: Idea"/>
          <p:cNvSpPr txBox="1"/>
          <p:nvPr>
            <p:ph type="title"/>
          </p:nvPr>
        </p:nvSpPr>
        <p:spPr>
          <a:xfrm>
            <a:off x="2292294" y="625078"/>
            <a:ext cx="19799412" cy="3036094"/>
          </a:xfrm>
          <a:prstGeom prst="rect">
            <a:avLst/>
          </a:prstGeom>
        </p:spPr>
        <p:txBody>
          <a:bodyPr/>
          <a:lstStyle>
            <a:lvl1pPr>
              <a:defRPr sz="10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Parsing into B-Threads: Idea</a:t>
            </a:r>
          </a:p>
        </p:txBody>
      </p:sp>
      <p:sp>
        <p:nvSpPr>
          <p:cNvPr id="269" name="Parsing:…"/>
          <p:cNvSpPr txBox="1"/>
          <p:nvPr/>
        </p:nvSpPr>
        <p:spPr>
          <a:xfrm>
            <a:off x="3957104" y="5350695"/>
            <a:ext cx="8692993" cy="4954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5900"/>
              </a:spcBef>
              <a:defRPr sz="4400"/>
            </a:pPr>
            <a:r>
              <a:t>Parsing:</a:t>
            </a:r>
          </a:p>
          <a:p>
            <a:pPr algn="l">
              <a:spcBef>
                <a:spcPts val="5900"/>
              </a:spcBef>
              <a:defRPr b="0" sz="4400"/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Iterate</a:t>
            </a:r>
            <a:r>
              <a:t> over characters in the house description string array.</a:t>
            </a:r>
          </a:p>
          <a:p>
            <a:pPr algn="l">
              <a:spcBef>
                <a:spcPts val="5900"/>
              </a:spcBef>
              <a:defRPr b="0" sz="4400"/>
            </a:pPr>
            <a:r>
              <a:rPr>
                <a:solidFill>
                  <a:schemeClr val="accent6">
                    <a:satOff val="-15808"/>
                    <a:lumOff val="-17557"/>
                  </a:schemeClr>
                </a:solidFill>
              </a:rPr>
              <a:t>Generate</a:t>
            </a:r>
            <a:r>
              <a:t> b-threads for each cell based on the character.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arsing into B-Threads - Code"/>
          <p:cNvSpPr txBox="1"/>
          <p:nvPr>
            <p:ph type="title"/>
          </p:nvPr>
        </p:nvSpPr>
        <p:spPr>
          <a:xfrm>
            <a:off x="2130557" y="625078"/>
            <a:ext cx="20122886" cy="3036094"/>
          </a:xfrm>
          <a:prstGeom prst="rect">
            <a:avLst/>
          </a:prstGeom>
        </p:spPr>
        <p:txBody>
          <a:bodyPr/>
          <a:lstStyle>
            <a:lvl1pPr>
              <a:defRPr sz="10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Parsing into B-Threads - Code</a:t>
            </a:r>
          </a:p>
        </p:txBody>
      </p:sp>
      <p:sp>
        <p:nvSpPr>
          <p:cNvPr id="272" name="Rectangle"/>
          <p:cNvSpPr/>
          <p:nvPr/>
        </p:nvSpPr>
        <p:spPr>
          <a:xfrm>
            <a:off x="-562840" y="7409135"/>
            <a:ext cx="25138898" cy="61470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3" name="Rectangle"/>
          <p:cNvSpPr/>
          <p:nvPr/>
        </p:nvSpPr>
        <p:spPr>
          <a:xfrm>
            <a:off x="-701960" y="8542278"/>
            <a:ext cx="25417138" cy="61470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4" name="Rectangle"/>
          <p:cNvSpPr/>
          <p:nvPr/>
        </p:nvSpPr>
        <p:spPr>
          <a:xfrm>
            <a:off x="-185392" y="9661539"/>
            <a:ext cx="24754783" cy="61470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5" name="&quot;Different types of cells have different behaviors&quot;"/>
          <p:cNvSpPr txBox="1"/>
          <p:nvPr/>
        </p:nvSpPr>
        <p:spPr>
          <a:xfrm>
            <a:off x="-761046" y="11043872"/>
            <a:ext cx="25265043" cy="1734918"/>
          </a:xfrm>
          <a:prstGeom prst="rect">
            <a:avLst/>
          </a:prstGeom>
          <a:solidFill>
            <a:srgbClr val="FFEB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0" tIns="508000" rIns="508000" bIns="508000" anchor="ctr">
            <a:spAutoFit/>
          </a:bodyPr>
          <a:lstStyle>
            <a:lvl1pPr algn="r">
              <a:defRPr i="1" sz="4800">
                <a:solidFill>
                  <a:schemeClr val="accent6">
                    <a:satOff val="-15808"/>
                    <a:lumOff val="-17557"/>
                  </a:schemeClr>
                </a:solidFill>
              </a:defRPr>
            </a:lvl1pPr>
          </a:lstStyle>
          <a:p>
            <a:pPr/>
            <a:r>
              <a:t>"Different types of cells have different behaviors"</a:t>
            </a:r>
          </a:p>
        </p:txBody>
      </p:sp>
      <p:sp>
        <p:nvSpPr>
          <p:cNvPr id="276" name="function parseMaze(mazeLines) {…"/>
          <p:cNvSpPr txBox="1"/>
          <p:nvPr/>
        </p:nvSpPr>
        <p:spPr>
          <a:xfrm>
            <a:off x="2052661" y="3463243"/>
            <a:ext cx="19907896" cy="1020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6200"/>
              </a:lnSpc>
              <a:defRPr b="0" sz="37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parseMaze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7A3E9D"/>
                </a:solidFill>
              </a:rPr>
              <a:t>mazeLines</a:t>
            </a:r>
            <a:r>
              <a:rPr>
                <a:solidFill>
                  <a:srgbClr val="777777"/>
                </a:solidFill>
              </a:rPr>
              <a:t>)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200"/>
              </a:lnSpc>
              <a:defRPr b="0" sz="37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rPr>
                <a:solidFill>
                  <a:srgbClr val="4B69C6"/>
                </a:solidFill>
              </a:rPr>
              <a:t>for</a:t>
            </a:r>
            <a:r>
              <a:rPr>
                <a:solidFill>
                  <a:srgbClr val="333333"/>
                </a:solidFill>
              </a:rPr>
              <a:t> ( </a:t>
            </a:r>
            <a:r>
              <a:t>var</a:t>
            </a:r>
            <a:r>
              <a:rPr>
                <a:solidFill>
                  <a:srgbClr val="333333"/>
                </a:solidFill>
              </a:rPr>
              <a:t> </a:t>
            </a:r>
            <a:r>
              <a:t>row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9C5D27"/>
                </a:solidFill>
              </a:rPr>
              <a:t>0</a:t>
            </a:r>
            <a:r>
              <a:rPr>
                <a:solidFill>
                  <a:srgbClr val="777777"/>
                </a:solidFill>
              </a:rPr>
              <a:t>;</a:t>
            </a:r>
            <a:r>
              <a:rPr>
                <a:solidFill>
                  <a:srgbClr val="333333"/>
                </a:solidFill>
              </a:rPr>
              <a:t> </a:t>
            </a:r>
            <a:r>
              <a:t>row</a:t>
            </a:r>
            <a:r>
              <a:rPr>
                <a:solidFill>
                  <a:srgbClr val="777777"/>
                </a:solidFill>
              </a:rPr>
              <a:t>&lt;</a:t>
            </a:r>
            <a:r>
              <a:t>mazeLines</a:t>
            </a:r>
            <a:r>
              <a:rPr>
                <a:solidFill>
                  <a:srgbClr val="777777"/>
                </a:solidFill>
              </a:rPr>
              <a:t>.</a:t>
            </a:r>
            <a:r>
              <a:t>length</a:t>
            </a:r>
            <a:r>
              <a:rPr>
                <a:solidFill>
                  <a:srgbClr val="777777"/>
                </a:solidFill>
              </a:rPr>
              <a:t>;</a:t>
            </a:r>
            <a:r>
              <a:rPr>
                <a:solidFill>
                  <a:srgbClr val="333333"/>
                </a:solidFill>
              </a:rPr>
              <a:t> </a:t>
            </a:r>
            <a:r>
              <a:t>row</a:t>
            </a:r>
            <a:r>
              <a:rPr>
                <a:solidFill>
                  <a:srgbClr val="777777"/>
                </a:solidFill>
              </a:rPr>
              <a:t>++</a:t>
            </a:r>
            <a:r>
              <a:rPr>
                <a:solidFill>
                  <a:srgbClr val="333333"/>
                </a:solidFill>
              </a:rPr>
              <a:t> 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200"/>
              </a:lnSpc>
              <a:defRPr b="0" sz="37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rPr>
                <a:solidFill>
                  <a:srgbClr val="4B69C6"/>
                </a:solidFill>
              </a:rPr>
              <a:t>for</a:t>
            </a:r>
            <a:r>
              <a:rPr>
                <a:solidFill>
                  <a:srgbClr val="333333"/>
                </a:solidFill>
              </a:rPr>
              <a:t> ( </a:t>
            </a:r>
            <a:r>
              <a:t>var</a:t>
            </a:r>
            <a:r>
              <a:rPr>
                <a:solidFill>
                  <a:srgbClr val="333333"/>
                </a:solidFill>
              </a:rPr>
              <a:t> </a:t>
            </a:r>
            <a:r>
              <a:t>col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9C5D27"/>
                </a:solidFill>
              </a:rPr>
              <a:t>0</a:t>
            </a:r>
            <a:r>
              <a:rPr>
                <a:solidFill>
                  <a:srgbClr val="777777"/>
                </a:solidFill>
              </a:rPr>
              <a:t>;</a:t>
            </a:r>
            <a:r>
              <a:rPr>
                <a:solidFill>
                  <a:srgbClr val="333333"/>
                </a:solidFill>
              </a:rPr>
              <a:t> </a:t>
            </a:r>
            <a:r>
              <a:t>col</a:t>
            </a:r>
            <a:r>
              <a:rPr>
                <a:solidFill>
                  <a:srgbClr val="777777"/>
                </a:solidFill>
              </a:rPr>
              <a:t>&lt;</a:t>
            </a:r>
            <a:r>
              <a:t>mazeLines</a:t>
            </a:r>
            <a:r>
              <a:rPr>
                <a:solidFill>
                  <a:srgbClr val="333333"/>
                </a:solidFill>
              </a:rPr>
              <a:t>[</a:t>
            </a:r>
            <a:r>
              <a:t>row</a:t>
            </a:r>
            <a:r>
              <a:rPr>
                <a:solidFill>
                  <a:srgbClr val="333333"/>
                </a:solidFill>
              </a:rPr>
              <a:t>]</a:t>
            </a:r>
            <a:r>
              <a:rPr>
                <a:solidFill>
                  <a:srgbClr val="777777"/>
                </a:solidFill>
              </a:rPr>
              <a:t>.</a:t>
            </a:r>
            <a:r>
              <a:t>length</a:t>
            </a:r>
            <a:r>
              <a:rPr>
                <a:solidFill>
                  <a:srgbClr val="777777"/>
                </a:solidFill>
              </a:rPr>
              <a:t>;</a:t>
            </a:r>
            <a:r>
              <a:rPr>
                <a:solidFill>
                  <a:srgbClr val="333333"/>
                </a:solidFill>
              </a:rPr>
              <a:t> </a:t>
            </a:r>
            <a:r>
              <a:t>col</a:t>
            </a:r>
            <a:r>
              <a:rPr>
                <a:solidFill>
                  <a:srgbClr val="777777"/>
                </a:solidFill>
              </a:rPr>
              <a:t>++</a:t>
            </a:r>
            <a:r>
              <a:rPr>
                <a:solidFill>
                  <a:srgbClr val="333333"/>
                </a:solidFill>
              </a:rPr>
              <a:t> 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A3E9D"/>
                </a:solidFill>
              </a:rPr>
              <a:t>var</a:t>
            </a:r>
            <a:r>
              <a:t> </a:t>
            </a:r>
            <a:r>
              <a:rPr>
                <a:solidFill>
                  <a:srgbClr val="7A3E9D"/>
                </a:solidFill>
              </a:rPr>
              <a:t>currentPixel</a:t>
            </a:r>
            <a: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t> </a:t>
            </a:r>
            <a:r>
              <a:rPr>
                <a:solidFill>
                  <a:srgbClr val="7A3E9D"/>
                </a:solidFill>
              </a:rPr>
              <a:t>mazeLines</a:t>
            </a:r>
            <a:r>
              <a:t>[</a:t>
            </a:r>
            <a:r>
              <a:rPr>
                <a:solidFill>
                  <a:srgbClr val="7A3E9D"/>
                </a:solidFill>
              </a:rPr>
              <a:t>row</a:t>
            </a:r>
            <a:r>
              <a:t>]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substring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+</a:t>
            </a:r>
            <a:r>
              <a:rPr>
                <a:solidFill>
                  <a:srgbClr val="9C5D27"/>
                </a:solidFill>
              </a:rPr>
              <a:t>1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4B69C6"/>
                </a:solidFill>
              </a:rPr>
              <a:t>if</a:t>
            </a:r>
            <a:r>
              <a:t> ( </a:t>
            </a:r>
            <a:r>
              <a:rPr>
                <a:solidFill>
                  <a:srgbClr val="7A3E9D"/>
                </a:solidFill>
              </a:rPr>
              <a:t>currentPixel</a:t>
            </a:r>
            <a:r>
              <a:rPr>
                <a:solidFill>
                  <a:srgbClr val="777777"/>
                </a:solidFill>
              </a:rPr>
              <a:t>==="</a:t>
            </a:r>
            <a:r>
              <a:rPr>
                <a:solidFill>
                  <a:srgbClr val="448C27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"</a:t>
            </a:r>
            <a:r>
              <a:t> </a:t>
            </a:r>
            <a:r>
              <a:rPr>
                <a:solidFill>
                  <a:srgbClr val="777777"/>
                </a:solidFill>
              </a:rPr>
              <a:t>||</a:t>
            </a:r>
            <a:r>
              <a:t> 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</a:t>
            </a:r>
            <a:r>
              <a:rPr>
                <a:solidFill>
                  <a:srgbClr val="7A3E9D"/>
                </a:solidFill>
              </a:rPr>
              <a:t>currentPixel</a:t>
            </a:r>
            <a:r>
              <a:rPr>
                <a:solidFill>
                  <a:srgbClr val="777777"/>
                </a:solidFill>
              </a:rPr>
              <a:t>==="</a:t>
            </a:r>
            <a:r>
              <a:rPr>
                <a:solidFill>
                  <a:srgbClr val="448C27"/>
                </a:solidFill>
              </a:rPr>
              <a:t>t</a:t>
            </a:r>
            <a:r>
              <a:rPr>
                <a:solidFill>
                  <a:srgbClr val="777777"/>
                </a:solidFill>
              </a:rPr>
              <a:t>"</a:t>
            </a:r>
            <a:r>
              <a:t> </a:t>
            </a:r>
            <a:r>
              <a:rPr>
                <a:solidFill>
                  <a:srgbClr val="777777"/>
                </a:solidFill>
              </a:rPr>
              <a:t>||</a:t>
            </a:r>
            <a:r>
              <a:t> 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</a:t>
            </a:r>
            <a:r>
              <a:rPr>
                <a:solidFill>
                  <a:srgbClr val="7A3E9D"/>
                </a:solidFill>
              </a:rPr>
              <a:t>currentPixel</a:t>
            </a:r>
            <a:r>
              <a:rPr>
                <a:solidFill>
                  <a:srgbClr val="777777"/>
                </a:solidFill>
              </a:rPr>
              <a:t>==="</a:t>
            </a:r>
            <a:r>
              <a:rPr>
                <a:solidFill>
                  <a:srgbClr val="448C27"/>
                </a:solidFill>
              </a:rPr>
              <a:t>s</a:t>
            </a:r>
            <a:r>
              <a:rPr>
                <a:solidFill>
                  <a:srgbClr val="777777"/>
                </a:solidFill>
              </a:rPr>
              <a:t>"</a:t>
            </a:r>
            <a:r>
              <a:t> )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addSpaceCell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4B69C6"/>
                </a:solidFill>
              </a:rPr>
              <a:t>if</a:t>
            </a:r>
            <a:r>
              <a:t> ( </a:t>
            </a:r>
            <a:r>
              <a:rPr>
                <a:solidFill>
                  <a:srgbClr val="7A3E9D"/>
                </a:solidFill>
              </a:rPr>
              <a:t>currentPixel</a:t>
            </a:r>
            <a:r>
              <a:rPr>
                <a:solidFill>
                  <a:srgbClr val="777777"/>
                </a:solidFill>
              </a:rPr>
              <a:t>==="</a:t>
            </a:r>
            <a:r>
              <a:rPr>
                <a:solidFill>
                  <a:srgbClr val="448C27"/>
                </a:solidFill>
              </a:rPr>
              <a:t>t</a:t>
            </a:r>
            <a:r>
              <a:rPr>
                <a:solidFill>
                  <a:srgbClr val="777777"/>
                </a:solidFill>
              </a:rPr>
              <a:t>"</a:t>
            </a:r>
            <a:r>
              <a:t> )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  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addTargetCell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777777"/>
                </a:solidFill>
              </a:rPr>
              <a:t>} else </a:t>
            </a:r>
            <a:r>
              <a:rPr>
                <a:solidFill>
                  <a:srgbClr val="4B69C6"/>
                </a:solidFill>
              </a:rPr>
              <a:t>if</a:t>
            </a:r>
            <a:r>
              <a:t> ( </a:t>
            </a:r>
            <a:r>
              <a:rPr>
                <a:solidFill>
                  <a:srgbClr val="7A3E9D"/>
                </a:solidFill>
              </a:rPr>
              <a:t>currentPixel</a:t>
            </a:r>
            <a:r>
              <a:rPr>
                <a:solidFill>
                  <a:srgbClr val="777777"/>
                </a:solidFill>
              </a:rPr>
              <a:t>==="</a:t>
            </a:r>
            <a:r>
              <a:rPr>
                <a:solidFill>
                  <a:srgbClr val="448C27"/>
                </a:solidFill>
              </a:rPr>
              <a:t>s</a:t>
            </a:r>
            <a:r>
              <a:rPr>
                <a:solidFill>
                  <a:srgbClr val="777777"/>
                </a:solidFill>
              </a:rPr>
              <a:t>"</a:t>
            </a:r>
            <a:r>
              <a:t> )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  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addStartCell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6200"/>
              </a:lnSpc>
              <a:defRPr b="0" sz="37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  <p:bldP build="whole" bldLvl="1" animBg="1" rev="0" advAuto="0" spid="274" grpId="3"/>
      <p:bldP build="whole" bldLvl="1" animBg="1" rev="0" advAuto="0" spid="275" grpId="4"/>
      <p:bldP build="whole" bldLvl="1" animBg="1" rev="0" advAuto="0" spid="27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"/>
          <p:cNvSpPr/>
          <p:nvPr/>
        </p:nvSpPr>
        <p:spPr>
          <a:xfrm>
            <a:off x="-377449" y="6581961"/>
            <a:ext cx="25138898" cy="229694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1" name="Rectangle"/>
          <p:cNvSpPr/>
          <p:nvPr/>
        </p:nvSpPr>
        <p:spPr>
          <a:xfrm>
            <a:off x="-377449" y="5986240"/>
            <a:ext cx="25138898" cy="50127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2" name="Behaviors for a Space Cell"/>
          <p:cNvSpPr txBox="1"/>
          <p:nvPr>
            <p:ph type="title"/>
          </p:nvPr>
        </p:nvSpPr>
        <p:spPr>
          <a:xfrm>
            <a:off x="515830" y="625078"/>
            <a:ext cx="23352340" cy="303609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Behaviors for a </a:t>
            </a:r>
            <a:r>
              <a:t>Space Cell</a:t>
            </a:r>
          </a:p>
        </p:txBody>
      </p:sp>
      <p:sp>
        <p:nvSpPr>
          <p:cNvPr id="283" name="function addSpaceCell( col, row ) {…"/>
          <p:cNvSpPr txBox="1"/>
          <p:nvPr/>
        </p:nvSpPr>
        <p:spPr>
          <a:xfrm>
            <a:off x="1401728" y="3522047"/>
            <a:ext cx="17254365" cy="780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86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addSpaceCell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)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86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cell(c:</a:t>
            </a:r>
            <a:r>
              <a:rPr>
                <a:solidFill>
                  <a:srgbClr val="777777"/>
                </a:solidFill>
              </a:rPr>
              <a:t>"+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+"</a:t>
            </a:r>
            <a:r>
              <a:rPr>
                <a:solidFill>
                  <a:srgbClr val="448C27"/>
                </a:solidFill>
              </a:rPr>
              <a:t> r:</a:t>
            </a:r>
            <a:r>
              <a:rPr>
                <a:solidFill>
                  <a:srgbClr val="777777"/>
                </a:solidFill>
              </a:rPr>
              <a:t>"+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777777"/>
                </a:solidFill>
              </a:rPr>
              <a:t>+"</a:t>
            </a:r>
            <a:r>
              <a:rPr>
                <a:solidFill>
                  <a:srgbClr val="448C27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",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</a:t>
            </a:r>
            <a:r>
              <a:t>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4B69C6"/>
                </a:solidFill>
              </a:rPr>
              <a:t>while</a:t>
            </a:r>
            <a:r>
              <a:t> ( </a:t>
            </a:r>
            <a:r>
              <a:rPr>
                <a:solidFill>
                  <a:srgbClr val="9C5D27"/>
                </a:solidFill>
              </a:rPr>
              <a:t>true</a:t>
            </a:r>
            <a:r>
              <a:t> )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adjacentCellEntries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   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enterEvent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t>)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   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anyEntrance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8600"/>
              </a:lnSpc>
              <a:defRPr b="0" sz="33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</a:p>
        </p:txBody>
      </p:sp>
      <p:grpSp>
        <p:nvGrpSpPr>
          <p:cNvPr id="286" name="[&quot;    #  t &quot;,…"/>
          <p:cNvGrpSpPr/>
          <p:nvPr/>
        </p:nvGrpSpPr>
        <p:grpSpPr>
          <a:xfrm>
            <a:off x="15581979" y="7184179"/>
            <a:ext cx="7211269" cy="5710239"/>
            <a:chOff x="0" y="0"/>
            <a:chExt cx="7211268" cy="5710237"/>
          </a:xfrm>
        </p:grpSpPr>
        <p:sp>
          <p:nvSpPr>
            <p:cNvPr id="285" name="[&quot;    #  t &quot;,…"/>
            <p:cNvSpPr txBox="1"/>
            <p:nvPr/>
          </p:nvSpPr>
          <p:spPr>
            <a:xfrm>
              <a:off x="101600" y="101600"/>
              <a:ext cx="6995369" cy="5367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["</a:t>
              </a:r>
              <a:r>
                <a:t>    </a:t>
              </a:r>
              <a:r>
                <a:t>#</a:t>
              </a:r>
              <a:r>
                <a:t>  </a:t>
              </a:r>
              <a:r>
                <a:t>t</a:t>
              </a:r>
              <a:r>
                <a:t> </a:t>
              </a:r>
              <a:r>
                <a:t>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</a:t>
              </a:r>
              <a:r>
                <a:t> </a:t>
              </a:r>
              <a:r>
                <a:t>##</a:t>
              </a:r>
              <a:r>
                <a:t> </a:t>
              </a:r>
              <a:r>
                <a:t>###",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</a:t>
              </a:r>
              <a:r>
                <a:t>         </a:t>
              </a:r>
              <a:r>
                <a:t>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"###</a:t>
              </a:r>
              <a:r>
                <a:t> </a:t>
              </a:r>
              <a:r>
                <a:t>####</a:t>
              </a:r>
              <a:r>
                <a:t> </a:t>
              </a:r>
              <a:r>
                <a:t>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</a:t>
              </a:r>
              <a:r>
                <a:t>   </a:t>
              </a:r>
              <a:r>
                <a:t>s#</a:t>
              </a:r>
              <a:r>
                <a:t>    </a:t>
              </a:r>
              <a:r>
                <a:t>"];</a:t>
              </a:r>
            </a:p>
          </p:txBody>
        </p:sp>
        <p:pic>
          <p:nvPicPr>
            <p:cNvPr id="284" name="[&quot;    #  t &quot;,…" descr="[&quot;    #  t &quot;,…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7211270" cy="57102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3"/>
      <p:bldP build="whole" bldLvl="1" animBg="1" rev="0" advAuto="0" spid="281" grpId="1"/>
      <p:bldP build="whole" bldLvl="1" animBg="1" rev="0" advAuto="0" spid="28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"/>
          <p:cNvSpPr/>
          <p:nvPr/>
        </p:nvSpPr>
        <p:spPr>
          <a:xfrm>
            <a:off x="-377449" y="3262904"/>
            <a:ext cx="25138898" cy="897546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9" name="Rectangle"/>
          <p:cNvSpPr/>
          <p:nvPr/>
        </p:nvSpPr>
        <p:spPr>
          <a:xfrm>
            <a:off x="-377449" y="8100502"/>
            <a:ext cx="25138898" cy="196319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0" name="Rectangle"/>
          <p:cNvSpPr/>
          <p:nvPr/>
        </p:nvSpPr>
        <p:spPr>
          <a:xfrm>
            <a:off x="-377449" y="6213033"/>
            <a:ext cx="25138898" cy="169497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1" name="Behaviors for a Target Cell"/>
          <p:cNvSpPr txBox="1"/>
          <p:nvPr>
            <p:ph type="title"/>
          </p:nvPr>
        </p:nvSpPr>
        <p:spPr>
          <a:xfrm>
            <a:off x="904939" y="625078"/>
            <a:ext cx="22574122" cy="303609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Behaviors for a </a:t>
            </a:r>
            <a:r>
              <a:t>Target Cell</a:t>
            </a:r>
          </a:p>
        </p:txBody>
      </p:sp>
      <p:grpSp>
        <p:nvGrpSpPr>
          <p:cNvPr id="294" name="[&quot;    #  t &quot;,…"/>
          <p:cNvGrpSpPr/>
          <p:nvPr/>
        </p:nvGrpSpPr>
        <p:grpSpPr>
          <a:xfrm>
            <a:off x="16248983" y="7226852"/>
            <a:ext cx="7211269" cy="5710239"/>
            <a:chOff x="0" y="0"/>
            <a:chExt cx="7211268" cy="5710237"/>
          </a:xfrm>
        </p:grpSpPr>
        <p:sp>
          <p:nvSpPr>
            <p:cNvPr id="293" name="[&quot;    #  t &quot;,…"/>
            <p:cNvSpPr txBox="1"/>
            <p:nvPr/>
          </p:nvSpPr>
          <p:spPr>
            <a:xfrm>
              <a:off x="101600" y="101600"/>
              <a:ext cx="6995369" cy="5367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["    #  </a:t>
              </a:r>
              <a:r>
                <a:t>t</a:t>
              </a:r>
              <a:r>
                <a:t>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 ## ###",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        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"### ####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   s#    "];</a:t>
              </a:r>
            </a:p>
          </p:txBody>
        </p:sp>
        <p:pic>
          <p:nvPicPr>
            <p:cNvPr id="292" name="[&quot;    #  t &quot;,…" descr="[&quot;    #  t &quot;,…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7211270" cy="5710239"/>
            </a:xfrm>
            <a:prstGeom prst="rect">
              <a:avLst/>
            </a:prstGeom>
            <a:effectLst/>
          </p:spPr>
        </p:pic>
      </p:grpSp>
      <p:sp>
        <p:nvSpPr>
          <p:cNvPr id="295" name="+"/>
          <p:cNvSpPr txBox="1"/>
          <p:nvPr/>
        </p:nvSpPr>
        <p:spPr>
          <a:xfrm>
            <a:off x="2648391" y="4009027"/>
            <a:ext cx="653257" cy="1149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b="0" sz="7000"/>
            </a:lvl1pPr>
          </a:lstStyle>
          <a:p>
            <a:pPr/>
            <a:r>
              <a:t>+</a:t>
            </a:r>
          </a:p>
        </p:txBody>
      </p:sp>
      <p:sp>
        <p:nvSpPr>
          <p:cNvPr id="296" name="function addTargetCell(col, row) {…"/>
          <p:cNvSpPr txBox="1"/>
          <p:nvPr/>
        </p:nvSpPr>
        <p:spPr>
          <a:xfrm>
            <a:off x="899191" y="5179125"/>
            <a:ext cx="16736219" cy="641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5600"/>
              </a:lnSpc>
              <a:defRPr b="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function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t>addTargetCell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col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,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row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)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{</a:t>
            </a:r>
            <a:endParaRPr>
              <a:solidFill>
                <a:srgbClr val="333333"/>
              </a:solidFill>
              <a:latin typeface="SF Mono Regular"/>
              <a:ea typeface="SF Mono Regular"/>
              <a:cs typeface="SF Mono Regular"/>
              <a:sym typeface="SF Mono Regular"/>
            </a:endParaRPr>
          </a:p>
          <a:p>
            <a:pPr algn="l" defTabSz="457200">
              <a:lnSpc>
                <a:spcPts val="5600"/>
              </a:lnSpc>
              <a:defRPr b="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Target(c:</a:t>
            </a:r>
            <a:r>
              <a:rPr>
                <a:solidFill>
                  <a:srgbClr val="777777"/>
                </a:solidFill>
              </a:rPr>
              <a:t>"+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+"</a:t>
            </a:r>
            <a:r>
              <a:rPr>
                <a:solidFill>
                  <a:srgbClr val="448C27"/>
                </a:solidFill>
              </a:rPr>
              <a:t> r:</a:t>
            </a:r>
            <a:r>
              <a:rPr>
                <a:solidFill>
                  <a:srgbClr val="777777"/>
                </a:solidFill>
              </a:rPr>
              <a:t>"+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777777"/>
                </a:solidFill>
              </a:rPr>
              <a:t>+"</a:t>
            </a:r>
            <a:r>
              <a:rPr>
                <a:solidFill>
                  <a:srgbClr val="448C27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enterEvent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t>)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  <a:r>
              <a:t> 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TARGET_FOUND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333333"/>
                </a:solidFill>
              </a:rPr>
              <a:t>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allExcept</a:t>
            </a:r>
            <a:r>
              <a:rPr>
                <a:solidFill>
                  <a:srgbClr val="333333"/>
                </a:solidFill>
              </a:rPr>
              <a:t>( </a:t>
            </a:r>
            <a:r>
              <a:t>TARGET_FOUND</a:t>
            </a:r>
            <a:r>
              <a:rPr>
                <a:solidFill>
                  <a:srgbClr val="333333"/>
                </a:solidFill>
              </a:rPr>
              <a:t> )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5600"/>
              </a:lnSpc>
              <a:defRPr b="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297" name="function addSpaceCell( col, row ) {...}"/>
          <p:cNvSpPr txBox="1"/>
          <p:nvPr/>
        </p:nvSpPr>
        <p:spPr>
          <a:xfrm>
            <a:off x="942890" y="3392589"/>
            <a:ext cx="10259406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57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addSpaceCell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)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{...</a:t>
            </a: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3"/>
      <p:bldP build="whole" bldLvl="1" animBg="1" rev="0" advAuto="0" spid="288" grpId="1"/>
      <p:bldP build="whole" bldLvl="1" animBg="1" rev="0" advAuto="0" spid="288" grpId="2"/>
      <p:bldP build="whole" bldLvl="1" animBg="1" rev="0" advAuto="0" spid="290" grpId="4"/>
      <p:bldP build="whole" bldLvl="1" animBg="1" rev="0" advAuto="0" spid="289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377449" y="3262904"/>
            <a:ext cx="25138898" cy="897546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0" name="Rectangle"/>
          <p:cNvSpPr/>
          <p:nvPr/>
        </p:nvSpPr>
        <p:spPr>
          <a:xfrm>
            <a:off x="-377449" y="6923516"/>
            <a:ext cx="25138898" cy="179973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1" name="Behaviors for a Start Cell"/>
          <p:cNvSpPr txBox="1"/>
          <p:nvPr>
            <p:ph type="title"/>
          </p:nvPr>
        </p:nvSpPr>
        <p:spPr>
          <a:xfrm>
            <a:off x="983716" y="625078"/>
            <a:ext cx="22416568" cy="303609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Behaviors for a </a:t>
            </a:r>
            <a:r>
              <a:t>Start Cell</a:t>
            </a:r>
          </a:p>
        </p:txBody>
      </p:sp>
      <p:grpSp>
        <p:nvGrpSpPr>
          <p:cNvPr id="304" name="[&quot;    #  t &quot;,…"/>
          <p:cNvGrpSpPr/>
          <p:nvPr/>
        </p:nvGrpSpPr>
        <p:grpSpPr>
          <a:xfrm>
            <a:off x="16122290" y="7337098"/>
            <a:ext cx="7211269" cy="5710239"/>
            <a:chOff x="0" y="0"/>
            <a:chExt cx="7211268" cy="5710237"/>
          </a:xfrm>
        </p:grpSpPr>
        <p:sp>
          <p:nvSpPr>
            <p:cNvPr id="303" name="[&quot;    #  t &quot;,…"/>
            <p:cNvSpPr txBox="1"/>
            <p:nvPr/>
          </p:nvSpPr>
          <p:spPr>
            <a:xfrm>
              <a:off x="101600" y="101600"/>
              <a:ext cx="6995369" cy="5367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["    #  t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 ## ###",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        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"### #### ",</a:t>
              </a:r>
            </a:p>
            <a:p>
              <a:pPr algn="l">
                <a:spcBef>
                  <a:spcPts val="900"/>
                </a:spcBef>
                <a:defRPr b="0" sz="6200">
                  <a:latin typeface="SF Mono Regular"/>
                  <a:ea typeface="SF Mono Regular"/>
                  <a:cs typeface="SF Mono Regular"/>
                  <a:sym typeface="SF Mono Regular"/>
                </a:defRPr>
              </a:pPr>
              <a:r>
                <a:t> "   </a:t>
              </a:r>
              <a:r>
                <a:t>s</a:t>
              </a:r>
              <a:r>
                <a:t>#    "];</a:t>
              </a:r>
            </a:p>
          </p:txBody>
        </p:sp>
        <p:pic>
          <p:nvPicPr>
            <p:cNvPr id="302" name="[&quot;    #  t &quot;,…" descr="[&quot;    #  t &quot;,…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7211270" cy="5710239"/>
            </a:xfrm>
            <a:prstGeom prst="rect">
              <a:avLst/>
            </a:prstGeom>
            <a:effectLst/>
          </p:spPr>
        </p:pic>
      </p:grpSp>
      <p:sp>
        <p:nvSpPr>
          <p:cNvPr id="305" name="+"/>
          <p:cNvSpPr txBox="1"/>
          <p:nvPr/>
        </p:nvSpPr>
        <p:spPr>
          <a:xfrm>
            <a:off x="2648391" y="4009027"/>
            <a:ext cx="653257" cy="1149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b="0" sz="7000"/>
            </a:lvl1pPr>
          </a:lstStyle>
          <a:p>
            <a:pPr/>
            <a:r>
              <a:t>+</a:t>
            </a:r>
          </a:p>
        </p:txBody>
      </p:sp>
      <p:sp>
        <p:nvSpPr>
          <p:cNvPr id="306" name="function addSpaceCell( col, row ) {...}"/>
          <p:cNvSpPr txBox="1"/>
          <p:nvPr/>
        </p:nvSpPr>
        <p:spPr>
          <a:xfrm>
            <a:off x="942890" y="3392589"/>
            <a:ext cx="10259406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57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addSpaceCell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)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{...</a:t>
            </a:r>
            <a:r>
              <a:t>}</a:t>
            </a:r>
          </a:p>
        </p:txBody>
      </p:sp>
      <p:sp>
        <p:nvSpPr>
          <p:cNvPr id="307" name="function addStartCell(col, row) {…"/>
          <p:cNvSpPr txBox="1"/>
          <p:nvPr/>
        </p:nvSpPr>
        <p:spPr>
          <a:xfrm>
            <a:off x="1460466" y="5717031"/>
            <a:ext cx="20975589" cy="481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6400"/>
              </a:lnSpc>
              <a:defRPr b="0" sz="39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addStartCell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777777"/>
                </a:solidFill>
              </a:rPr>
              <a:t>)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400"/>
              </a:lnSpc>
              <a:defRPr b="0" sz="39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starter(c:</a:t>
            </a:r>
            <a:r>
              <a:rPr>
                <a:solidFill>
                  <a:srgbClr val="777777"/>
                </a:solidFill>
              </a:rPr>
              <a:t>"+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+"</a:t>
            </a:r>
            <a:r>
              <a:rPr>
                <a:solidFill>
                  <a:srgbClr val="448C27"/>
                </a:solidFill>
              </a:rPr>
              <a:t> r:</a:t>
            </a:r>
            <a:r>
              <a:rPr>
                <a:solidFill>
                  <a:srgbClr val="777777"/>
                </a:solidFill>
              </a:rPr>
              <a:t>"+</a:t>
            </a:r>
            <a:r>
              <a:rPr>
                <a:solidFill>
                  <a:srgbClr val="7A3E9D"/>
                </a:solidFill>
              </a:rPr>
              <a:t>row</a:t>
            </a:r>
            <a:r>
              <a:rPr>
                <a:solidFill>
                  <a:srgbClr val="777777"/>
                </a:solidFill>
              </a:rPr>
              <a:t>+"</a:t>
            </a:r>
            <a:r>
              <a:rPr>
                <a:solidFill>
                  <a:srgbClr val="448C27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400"/>
              </a:lnSpc>
              <a:defRPr b="0" sz="39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400"/>
              </a:lnSpc>
              <a:defRPr b="0" sz="39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enterEvent</a:t>
            </a:r>
            <a:r>
              <a:t>(</a:t>
            </a:r>
            <a:r>
              <a:rPr>
                <a:solidFill>
                  <a:srgbClr val="7A3E9D"/>
                </a:solidFill>
              </a:rPr>
              <a:t>col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7A3E9D"/>
                </a:solidFill>
              </a:rPr>
              <a:t>row</a:t>
            </a:r>
            <a:r>
              <a:t>) </a:t>
            </a:r>
          </a:p>
          <a:p>
            <a:pPr algn="l" defTabSz="457200">
              <a:lnSpc>
                <a:spcPts val="6400"/>
              </a:lnSpc>
              <a:defRPr b="0" sz="39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400"/>
              </a:lnSpc>
              <a:defRPr b="0" sz="39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400"/>
              </a:lnSpc>
              <a:defRPr b="0" sz="39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3"/>
      <p:bldP build="whole" bldLvl="1" animBg="1" rev="0" advAuto="0" spid="300" grpId="4"/>
      <p:bldP build="whole" bldLvl="1" animBg="1" rev="0" advAuto="0" spid="299" grpId="1"/>
      <p:bldP build="whole" bldLvl="1" animBg="1" rev="0" advAuto="0" spid="29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BP Code"/>
          <p:cNvSpPr/>
          <p:nvPr/>
        </p:nvSpPr>
        <p:spPr>
          <a:xfrm>
            <a:off x="2343641" y="3902433"/>
            <a:ext cx="19683267" cy="25019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81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indent="892968" algn="l">
              <a:defRPr b="0" i="1" sz="6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BP Code</a:t>
            </a:r>
          </a:p>
        </p:txBody>
      </p:sp>
      <p:sp>
        <p:nvSpPr>
          <p:cNvPr id="310" name="Shape"/>
          <p:cNvSpPr/>
          <p:nvPr/>
        </p:nvSpPr>
        <p:spPr>
          <a:xfrm>
            <a:off x="14394460" y="4347322"/>
            <a:ext cx="1671821" cy="3597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fill="norm" stroke="1" extrusionOk="0">
                <a:moveTo>
                  <a:pt x="9839" y="0"/>
                </a:moveTo>
                <a:cubicBezTo>
                  <a:pt x="7321" y="0"/>
                  <a:pt x="4804" y="490"/>
                  <a:pt x="2882" y="1471"/>
                </a:cubicBezTo>
                <a:cubicBezTo>
                  <a:pt x="-961" y="3431"/>
                  <a:pt x="-961" y="6607"/>
                  <a:pt x="2882" y="8568"/>
                </a:cubicBezTo>
                <a:cubicBezTo>
                  <a:pt x="4089" y="9183"/>
                  <a:pt x="5539" y="9583"/>
                  <a:pt x="7069" y="9812"/>
                </a:cubicBezTo>
                <a:lnTo>
                  <a:pt x="7069" y="21600"/>
                </a:lnTo>
                <a:lnTo>
                  <a:pt x="12609" y="21600"/>
                </a:lnTo>
                <a:lnTo>
                  <a:pt x="12609" y="9812"/>
                </a:lnTo>
                <a:cubicBezTo>
                  <a:pt x="14139" y="9583"/>
                  <a:pt x="15589" y="9183"/>
                  <a:pt x="16796" y="8568"/>
                </a:cubicBezTo>
                <a:cubicBezTo>
                  <a:pt x="20639" y="6607"/>
                  <a:pt x="20639" y="3431"/>
                  <a:pt x="16796" y="1471"/>
                </a:cubicBezTo>
                <a:cubicBezTo>
                  <a:pt x="14874" y="490"/>
                  <a:pt x="12357" y="0"/>
                  <a:pt x="9839" y="0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b="0" sz="2400">
                <a:solidFill>
                  <a:srgbClr val="FFFFFF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</a:p>
        </p:txBody>
      </p:sp>
      <p:sp>
        <p:nvSpPr>
          <p:cNvPr id="311" name="BPjs BProgramRunner"/>
          <p:cNvSpPr/>
          <p:nvPr/>
        </p:nvSpPr>
        <p:spPr>
          <a:xfrm>
            <a:off x="2343641" y="6388010"/>
            <a:ext cx="19683267" cy="25019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indent="892968" algn="l">
              <a:defRPr b="0" i="1" sz="6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BPjs BProgramRunner</a:t>
            </a:r>
          </a:p>
        </p:txBody>
      </p:sp>
      <p:sp>
        <p:nvSpPr>
          <p:cNvPr id="312" name="Host Java Application"/>
          <p:cNvSpPr/>
          <p:nvPr/>
        </p:nvSpPr>
        <p:spPr>
          <a:xfrm>
            <a:off x="2343641" y="8898987"/>
            <a:ext cx="19683267" cy="25019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indent="892968" algn="l">
              <a:defRPr b="0" i="1" sz="6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Host Java Application</a:t>
            </a:r>
          </a:p>
        </p:txBody>
      </p:sp>
      <p:sp>
        <p:nvSpPr>
          <p:cNvPr id="313" name="JVM"/>
          <p:cNvSpPr/>
          <p:nvPr/>
        </p:nvSpPr>
        <p:spPr>
          <a:xfrm>
            <a:off x="2343641" y="11409964"/>
            <a:ext cx="19683267" cy="25019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indent="892968" algn="l">
              <a:defRPr b="0" i="1" sz="6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JVM</a:t>
            </a:r>
          </a:p>
        </p:txBody>
      </p:sp>
      <p:sp>
        <p:nvSpPr>
          <p:cNvPr id="314" name="bp"/>
          <p:cNvSpPr txBox="1"/>
          <p:nvPr/>
        </p:nvSpPr>
        <p:spPr>
          <a:xfrm>
            <a:off x="14760049" y="4687480"/>
            <a:ext cx="940644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5000">
                <a:solidFill>
                  <a:srgbClr val="FFFFFF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lvl1pPr>
          </a:lstStyle>
          <a:p>
            <a:pPr/>
            <a:r>
              <a:t>bp</a:t>
            </a:r>
          </a:p>
        </p:txBody>
      </p:sp>
      <p:sp>
        <p:nvSpPr>
          <p:cNvPr id="315" name="Arrow"/>
          <p:cNvSpPr/>
          <p:nvPr/>
        </p:nvSpPr>
        <p:spPr>
          <a:xfrm rot="5400000">
            <a:off x="15324644" y="7938481"/>
            <a:ext cx="3891491" cy="2476501"/>
          </a:xfrm>
          <a:prstGeom prst="rightArrow">
            <a:avLst>
              <a:gd name="adj1" fmla="val 54703"/>
              <a:gd name="adj2" fmla="val 4055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5000">
                <a:latin typeface="Myriad Pro"/>
                <a:ea typeface="Myriad Pro"/>
                <a:cs typeface="Myriad Pro"/>
                <a:sym typeface="Myriad Pro"/>
              </a:defRPr>
            </a:pPr>
          </a:p>
        </p:txBody>
      </p:sp>
      <p:sp>
        <p:nvSpPr>
          <p:cNvPr id="316" name="Arrow"/>
          <p:cNvSpPr/>
          <p:nvPr/>
        </p:nvSpPr>
        <p:spPr>
          <a:xfrm rot="16200000">
            <a:off x="17668490" y="7665807"/>
            <a:ext cx="4090839" cy="2478823"/>
          </a:xfrm>
          <a:prstGeom prst="rightArrow">
            <a:avLst>
              <a:gd name="adj1" fmla="val 54703"/>
              <a:gd name="adj2" fmla="val 36534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5000">
                <a:latin typeface="Myriad Pro"/>
                <a:ea typeface="Myriad Pro"/>
                <a:cs typeface="Myriad Pro"/>
                <a:sym typeface="Myriad Pro"/>
              </a:defRPr>
            </a:pPr>
          </a:p>
        </p:txBody>
      </p:sp>
      <p:sp>
        <p:nvSpPr>
          <p:cNvPr id="317" name="Listeners"/>
          <p:cNvSpPr txBox="1"/>
          <p:nvPr/>
        </p:nvSpPr>
        <p:spPr>
          <a:xfrm rot="5400000">
            <a:off x="15535174" y="8149987"/>
            <a:ext cx="347043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Listeners</a:t>
            </a:r>
          </a:p>
        </p:txBody>
      </p:sp>
      <p:sp>
        <p:nvSpPr>
          <p:cNvPr id="318" name="Event Queue"/>
          <p:cNvSpPr txBox="1"/>
          <p:nvPr/>
        </p:nvSpPr>
        <p:spPr>
          <a:xfrm rot="16200000">
            <a:off x="17877489" y="8550890"/>
            <a:ext cx="367284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Event Queue</a:t>
            </a:r>
          </a:p>
        </p:txBody>
      </p:sp>
      <p:sp>
        <p:nvSpPr>
          <p:cNvPr id="319" name="Runtime Stac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Runtime Stack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lumOff val="16847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Demo"/>
          <p:cNvSpPr txBox="1"/>
          <p:nvPr>
            <p:ph type="title"/>
          </p:nvPr>
        </p:nvSpPr>
        <p:spPr>
          <a:xfrm>
            <a:off x="4387453" y="6572250"/>
            <a:ext cx="15609094" cy="3036094"/>
          </a:xfrm>
          <a:prstGeom prst="rect">
            <a:avLst/>
          </a:prstGeom>
        </p:spPr>
        <p:txBody>
          <a:bodyPr/>
          <a:lstStyle/>
          <a:p>
            <a:pPr/>
            <a:r>
              <a:t>Demo</a:t>
            </a:r>
          </a:p>
        </p:txBody>
      </p:sp>
      <p:sp>
        <p:nvSpPr>
          <p:cNvPr id="322" name="Robot"/>
          <p:cNvSpPr/>
          <p:nvPr/>
        </p:nvSpPr>
        <p:spPr>
          <a:xfrm>
            <a:off x="11176141" y="4071936"/>
            <a:ext cx="2031719" cy="303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3" name="Let's Go!"/>
          <p:cNvSpPr txBox="1"/>
          <p:nvPr/>
        </p:nvSpPr>
        <p:spPr>
          <a:xfrm>
            <a:off x="9080652" y="2796133"/>
            <a:ext cx="2640172" cy="615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b="0" sz="4900">
                <a:latin typeface="Effects Eighty Bold"/>
                <a:ea typeface="Effects Eighty Bold"/>
                <a:cs typeface="Effects Eighty Bold"/>
                <a:sym typeface="Effects Eighty Bold"/>
              </a:defRPr>
            </a:lvl1pPr>
          </a:lstStyle>
          <a:p>
            <a:pPr/>
            <a:r>
              <a:t>Let's Go!</a:t>
            </a:r>
          </a:p>
        </p:txBody>
      </p:sp>
      <p:sp>
        <p:nvSpPr>
          <p:cNvPr id="324" name="Line"/>
          <p:cNvSpPr/>
          <p:nvPr/>
        </p:nvSpPr>
        <p:spPr>
          <a:xfrm flipH="1" flipV="1">
            <a:off x="11030260" y="3475437"/>
            <a:ext cx="565335" cy="56533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ehavioral Programming (BP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Behavioral Programming (BP)</a:t>
            </a:r>
          </a:p>
        </p:txBody>
      </p:sp>
      <p:sp>
        <p:nvSpPr>
          <p:cNvPr id="169" name="Programming Paradigm Introduced in 2010 by David Harel, Assaf Marron and Gera Weiss…"/>
          <p:cNvSpPr txBox="1"/>
          <p:nvPr>
            <p:ph type="body" sz="half" idx="1"/>
          </p:nvPr>
        </p:nvSpPr>
        <p:spPr>
          <a:xfrm>
            <a:off x="1925928" y="3546853"/>
            <a:ext cx="17499119" cy="743554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b="1"/>
              <a:t>Programming Paradigm</a:t>
            </a:r>
            <a:br>
              <a:rPr b="1"/>
            </a:br>
            <a:r>
              <a:t>Introduced in 2010 by David Harel, Assaf Marron and Gera Weiss</a:t>
            </a:r>
          </a:p>
          <a:p>
            <a:pPr marL="0" indent="0">
              <a:buSzTx/>
              <a:buNone/>
            </a:pPr>
            <a:r>
              <a:t>Rooted in Scenario-Based Programming (Damm, Harel, Marelly)</a:t>
            </a:r>
          </a:p>
          <a:p>
            <a:pPr marL="0" indent="0">
              <a:buSzTx/>
              <a:buNone/>
            </a:pPr>
            <a:r>
              <a:t>Large body of scientific work around this: algorithms, visualizations, event selection, interoperation.</a:t>
            </a:r>
          </a:p>
          <a:p>
            <a:pPr marL="0" indent="0">
              <a:buSzTx/>
              <a:buNone/>
            </a:pPr>
            <a:r>
              <a:t>Implementations in Java, C++, Erlang, StateCharts</a:t>
            </a:r>
          </a:p>
        </p:txBody>
      </p:sp>
      <p:pic>
        <p:nvPicPr>
          <p:cNvPr id="170" name="image002.jpg" descr="image00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25965" y="6580429"/>
            <a:ext cx="2591388" cy="277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sport16.jpg" descr="Passport1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25965" y="3331240"/>
            <a:ext cx="2591388" cy="3312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6360173.jpg" descr="6360173.jpg"/>
          <p:cNvPicPr>
            <a:picLocks noChangeAspect="1"/>
          </p:cNvPicPr>
          <p:nvPr/>
        </p:nvPicPr>
        <p:blipFill>
          <a:blip r:embed="rId5">
            <a:extLst/>
          </a:blip>
          <a:srcRect l="6810" t="1568" r="6810" b="16948"/>
          <a:stretch>
            <a:fillRect/>
          </a:stretch>
        </p:blipFill>
        <p:spPr>
          <a:xfrm>
            <a:off x="21825965" y="9318389"/>
            <a:ext cx="2609261" cy="2826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-85259"/>
            <a:satOff val="14347"/>
            <a:lumOff val="2237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&quot;After the first three pages, clean the ink jets&quot;"/>
          <p:cNvSpPr txBox="1"/>
          <p:nvPr>
            <p:ph type="body" sz="quarter" idx="4294967295"/>
          </p:nvPr>
        </p:nvSpPr>
        <p:spPr>
          <a:xfrm>
            <a:off x="1351717" y="4632039"/>
            <a:ext cx="6422207" cy="4218980"/>
          </a:xfrm>
          <a:prstGeom prst="rect">
            <a:avLst/>
          </a:prstGeom>
          <a:solidFill>
            <a:srgbClr val="ACFEAB"/>
          </a:solidFill>
          <a:ln w="9525">
            <a:round/>
          </a:ln>
        </p:spPr>
        <p:txBody>
          <a:bodyPr lIns="50800" tIns="50800" rIns="50800" bIns="50800"/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"After the first three pages, clean the ink jets"</a:t>
            </a:r>
          </a:p>
        </p:txBody>
      </p:sp>
      <p:sp>
        <p:nvSpPr>
          <p:cNvPr id="329" name="bp.registerBThread(&quot;cleaner&quot;, function(){…"/>
          <p:cNvSpPr txBox="1"/>
          <p:nvPr/>
        </p:nvSpPr>
        <p:spPr>
          <a:xfrm>
            <a:off x="8584544" y="3757612"/>
            <a:ext cx="14663639" cy="620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000"/>
              </a:lnSpc>
              <a:defRPr b="0" sz="44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cleaner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PrintPage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PrintPage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PrintPage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CleanInkJets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PrintPage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-85259"/>
            <a:satOff val="14347"/>
            <a:lumOff val="2237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&quot;Every three pages, clean the ink jets&quot;"/>
          <p:cNvSpPr txBox="1"/>
          <p:nvPr>
            <p:ph type="body" sz="quarter" idx="4294967295"/>
          </p:nvPr>
        </p:nvSpPr>
        <p:spPr>
          <a:xfrm>
            <a:off x="1351717" y="4632039"/>
            <a:ext cx="6422207" cy="4218981"/>
          </a:xfrm>
          <a:prstGeom prst="rect">
            <a:avLst/>
          </a:prstGeom>
          <a:solidFill>
            <a:srgbClr val="ACFEAB"/>
          </a:solidFill>
          <a:ln w="9525">
            <a:round/>
          </a:ln>
        </p:spPr>
        <p:txBody>
          <a:bodyPr lIns="50800" tIns="50800" rIns="50800" bIns="50800"/>
          <a:lstStyle/>
          <a:p>
            <a: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pPr>
            <a:r>
              <a:t>"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Every</a:t>
            </a:r>
            <a:r>
              <a:t> three pages, clean the ink jets"</a:t>
            </a:r>
          </a:p>
        </p:txBody>
      </p:sp>
      <p:sp>
        <p:nvSpPr>
          <p:cNvPr id="332" name="bp.registerBThread(&quot;cleaner&quot;, function(){…"/>
          <p:cNvSpPr txBox="1"/>
          <p:nvPr/>
        </p:nvSpPr>
        <p:spPr>
          <a:xfrm>
            <a:off x="8584544" y="3084512"/>
            <a:ext cx="14663639" cy="754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000"/>
              </a:lnSpc>
              <a:defRPr b="0" sz="44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cleaner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4B69C6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t>while</a:t>
            </a:r>
            <a:r>
              <a:rPr>
                <a:solidFill>
                  <a:srgbClr val="333333"/>
                </a:solidFill>
              </a:rPr>
              <a:t> ( </a:t>
            </a:r>
            <a:r>
              <a:rPr>
                <a:solidFill>
                  <a:srgbClr val="9C5D27"/>
                </a:solidFill>
              </a:rPr>
              <a:t>true</a:t>
            </a:r>
            <a:r>
              <a:rPr>
                <a:solidFill>
                  <a:srgbClr val="333333"/>
                </a:solidFill>
              </a:rPr>
              <a:t> 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PrintPage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PrintPage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PrintPage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CleanInkJets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PrintPage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333333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7000"/>
              </a:lnSpc>
              <a:defRPr b="0" sz="44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-85259"/>
            <a:satOff val="14347"/>
            <a:lumOff val="2237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"/>
          <p:cNvSpPr/>
          <p:nvPr/>
        </p:nvSpPr>
        <p:spPr>
          <a:xfrm>
            <a:off x="9753996" y="6766433"/>
            <a:ext cx="12084051" cy="3005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472" y="0"/>
                </a:moveTo>
                <a:lnTo>
                  <a:pt x="15472" y="4536"/>
                </a:lnTo>
                <a:lnTo>
                  <a:pt x="6" y="4536"/>
                </a:lnTo>
                <a:lnTo>
                  <a:pt x="6" y="7080"/>
                </a:lnTo>
                <a:lnTo>
                  <a:pt x="0" y="7080"/>
                </a:lnTo>
                <a:lnTo>
                  <a:pt x="0" y="21600"/>
                </a:lnTo>
                <a:lnTo>
                  <a:pt x="1544" y="21600"/>
                </a:lnTo>
                <a:lnTo>
                  <a:pt x="1544" y="18245"/>
                </a:lnTo>
                <a:lnTo>
                  <a:pt x="15472" y="18245"/>
                </a:lnTo>
                <a:lnTo>
                  <a:pt x="15472" y="18260"/>
                </a:lnTo>
                <a:lnTo>
                  <a:pt x="21600" y="18260"/>
                </a:lnTo>
                <a:lnTo>
                  <a:pt x="21600" y="0"/>
                </a:lnTo>
                <a:lnTo>
                  <a:pt x="15472" y="0"/>
                </a:lnTo>
                <a:close/>
              </a:path>
            </a:pathLst>
          </a:cu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&quot;Do not use more than LIMIT resources at a time&quot;"/>
          <p:cNvSpPr txBox="1"/>
          <p:nvPr>
            <p:ph type="body" sz="quarter" idx="4294967295"/>
          </p:nvPr>
        </p:nvSpPr>
        <p:spPr>
          <a:xfrm>
            <a:off x="1593094" y="4961235"/>
            <a:ext cx="6422208" cy="4218980"/>
          </a:xfrm>
          <a:prstGeom prst="rect">
            <a:avLst/>
          </a:prstGeom>
          <a:solidFill>
            <a:srgbClr val="ACFEAB"/>
          </a:solidFill>
          <a:ln w="9525">
            <a:round/>
          </a:ln>
        </p:spPr>
        <p:txBody>
          <a:bodyPr lIns="50800" tIns="50800" rIns="50800" bIns="50800"/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"Do not use more than LIMIT resources at a time"</a:t>
            </a:r>
          </a:p>
        </p:txBody>
      </p:sp>
      <p:sp>
        <p:nvSpPr>
          <p:cNvPr id="336" name="bp.registerBThread(&quot;limitConsumption&quot;, function(){…"/>
          <p:cNvSpPr txBox="1"/>
          <p:nvPr/>
        </p:nvSpPr>
        <p:spPr>
          <a:xfrm>
            <a:off x="7136682" y="1338262"/>
            <a:ext cx="17513438" cy="1103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5700"/>
              </a:lnSpc>
              <a:defRPr b="0" sz="3300">
                <a:solidFill>
                  <a:srgbClr val="448C2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t>limitConsumption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t>var</a:t>
            </a:r>
            <a:r>
              <a:rPr>
                <a:solidFill>
                  <a:srgbClr val="333333"/>
                </a:solidFill>
              </a:rPr>
              <a:t> </a:t>
            </a:r>
            <a:r>
              <a:t>count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9C5D27"/>
                </a:solidFill>
              </a:rPr>
              <a:t>0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4B69C6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t>while</a:t>
            </a:r>
            <a:r>
              <a:rPr>
                <a:solidFill>
                  <a:srgbClr val="333333"/>
                </a:solidFill>
              </a:rPr>
              <a:t> (</a:t>
            </a:r>
            <a:r>
              <a:rPr>
                <a:solidFill>
                  <a:srgbClr val="9C5D27"/>
                </a:solidFill>
              </a:rPr>
              <a:t>true</a:t>
            </a:r>
            <a:r>
              <a:rPr>
                <a:solidFill>
                  <a:srgbClr val="333333"/>
                </a:solidFill>
              </a:rPr>
              <a:t>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t>var</a:t>
            </a:r>
            <a:r>
              <a:rPr>
                <a:solidFill>
                  <a:srgbClr val="333333"/>
                </a:solidFill>
              </a:rPr>
              <a:t> </a:t>
            </a:r>
            <a:r>
              <a:t>evt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333333"/>
                </a:solidFill>
              </a:rPr>
              <a:t>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333333"/>
                </a:solidFill>
              </a:rPr>
              <a:t>[</a:t>
            </a:r>
            <a:r>
              <a:t>AnyUsageStart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t>AnyUsageEnd</a:t>
            </a:r>
            <a:r>
              <a:rPr>
                <a:solidFill>
                  <a:srgbClr val="333333"/>
                </a:solidFill>
              </a:rPr>
              <a:t>]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rPr>
                <a:solidFill>
                  <a:srgbClr val="4B69C6"/>
                </a:solidFill>
              </a:rPr>
              <a:t>if</a:t>
            </a:r>
            <a:r>
              <a:rPr>
                <a:solidFill>
                  <a:srgbClr val="333333"/>
                </a:solidFill>
              </a:rPr>
              <a:t> ( </a:t>
            </a:r>
            <a:r>
              <a:t>AnyUsageStart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contains</a:t>
            </a:r>
            <a:r>
              <a:rPr>
                <a:solidFill>
                  <a:srgbClr val="333333"/>
                </a:solidFill>
              </a:rPr>
              <a:t>(</a:t>
            </a:r>
            <a:r>
              <a:t>evt</a:t>
            </a:r>
            <a:r>
              <a:rPr>
                <a:solidFill>
                  <a:srgbClr val="333333"/>
                </a:solidFill>
              </a:rPr>
              <a:t>) 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A3E9D"/>
                </a:solidFill>
              </a:rPr>
              <a:t>count</a:t>
            </a:r>
            <a:r>
              <a:rPr>
                <a:solidFill>
                  <a:srgbClr val="777777"/>
                </a:solidFill>
              </a:rPr>
              <a:t>++;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4B69C6"/>
                </a:solidFill>
              </a:rPr>
              <a:t>else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4B69C6"/>
                </a:solidFill>
              </a:rPr>
              <a:t>if</a:t>
            </a:r>
            <a:r>
              <a:rPr>
                <a:solidFill>
                  <a:srgbClr val="333333"/>
                </a:solidFill>
              </a:rPr>
              <a:t> ( </a:t>
            </a:r>
            <a:r>
              <a:t>AnyUsageEnd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contains</a:t>
            </a:r>
            <a:r>
              <a:rPr>
                <a:solidFill>
                  <a:srgbClr val="333333"/>
                </a:solidFill>
              </a:rPr>
              <a:t>(</a:t>
            </a:r>
            <a:r>
              <a:t>evt</a:t>
            </a:r>
            <a:r>
              <a:rPr>
                <a:solidFill>
                  <a:srgbClr val="333333"/>
                </a:solidFill>
              </a:rPr>
              <a:t>) 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A3E9D"/>
                </a:solidFill>
              </a:rPr>
              <a:t>count</a:t>
            </a:r>
            <a:r>
              <a:rPr>
                <a:solidFill>
                  <a:srgbClr val="777777"/>
                </a:solidFill>
              </a:rPr>
              <a:t>--;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4B69C6"/>
                </a:solidFill>
              </a:rPr>
              <a:t>if</a:t>
            </a:r>
            <a:r>
              <a:t> ( </a:t>
            </a:r>
            <a:r>
              <a:rPr>
                <a:solidFill>
                  <a:srgbClr val="7A3E9D"/>
                </a:solidFill>
              </a:rPr>
              <a:t>count</a:t>
            </a:r>
            <a:r>
              <a:t> </a:t>
            </a:r>
            <a:r>
              <a:rPr>
                <a:solidFill>
                  <a:srgbClr val="777777"/>
                </a:solidFill>
              </a:rPr>
              <a:t>===</a:t>
            </a:r>
            <a:r>
              <a:t> </a:t>
            </a:r>
            <a:r>
              <a:rPr>
                <a:solidFill>
                  <a:srgbClr val="7A3E9D"/>
                </a:solidFill>
              </a:rPr>
              <a:t>LIMIT</a:t>
            </a:r>
            <a:r>
              <a:t> )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7A3E9D"/>
                </a:solidFill>
              </a:rPr>
              <a:t>log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info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limiting...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tempBlock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   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AnyUsageEnd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AnyUsageStart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5700"/>
              </a:lnSpc>
              <a:defRPr b="0" sz="33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57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1"/>
      <p:bldP build="whole" bldLvl="1" animBg="1" rev="0" advAuto="0" spid="3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-85259"/>
            <a:satOff val="14347"/>
            <a:lumOff val="2237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quirement Alignment"/>
          <p:cNvSpPr txBox="1"/>
          <p:nvPr>
            <p:ph type="title"/>
          </p:nvPr>
        </p:nvSpPr>
        <p:spPr>
          <a:xfrm>
            <a:off x="470565" y="-184547"/>
            <a:ext cx="23442870" cy="3036094"/>
          </a:xfrm>
          <a:prstGeom prst="rect">
            <a:avLst/>
          </a:prstGeom>
        </p:spPr>
        <p:txBody>
          <a:bodyPr/>
          <a:lstStyle/>
          <a:p>
            <a:pPr/>
            <a:r>
              <a:t>Requirement Alignment</a:t>
            </a:r>
          </a:p>
        </p:txBody>
      </p:sp>
      <p:sp>
        <p:nvSpPr>
          <p:cNvPr id="339" name="&quot;when we run out of a products p1 and p2, do not allow new orders until the stock is renewed&quot;"/>
          <p:cNvSpPr txBox="1"/>
          <p:nvPr>
            <p:ph type="body" sz="quarter" idx="4294967295"/>
          </p:nvPr>
        </p:nvSpPr>
        <p:spPr>
          <a:xfrm>
            <a:off x="1169353" y="4961235"/>
            <a:ext cx="6422208" cy="4218980"/>
          </a:xfrm>
          <a:prstGeom prst="rect">
            <a:avLst/>
          </a:prstGeom>
          <a:solidFill>
            <a:srgbClr val="ACFEAB"/>
          </a:solidFill>
          <a:ln w="9525">
            <a:round/>
          </a:ln>
        </p:spPr>
        <p:txBody>
          <a:bodyPr lIns="50800" tIns="50800" rIns="50800" bIns="50800"/>
          <a:lstStyle/>
          <a:p>
            <a: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pPr>
            <a:r>
              <a:t>"when we run out of a products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 p1</a:t>
            </a:r>
            <a:r>
              <a:t> and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p2</a:t>
            </a:r>
            <a:r>
              <a:t>, do not allow new orders until the stock is renewed"</a:t>
            </a:r>
          </a:p>
        </p:txBody>
      </p:sp>
      <p:sp>
        <p:nvSpPr>
          <p:cNvPr id="340" name="function blockOrdersWhenOutOf( p ) {…"/>
          <p:cNvSpPr txBox="1"/>
          <p:nvPr/>
        </p:nvSpPr>
        <p:spPr>
          <a:xfrm>
            <a:off x="8515686" y="2824162"/>
            <a:ext cx="14914861" cy="806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6600"/>
              </a:lnSpc>
              <a:defRPr b="0" sz="400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function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t>blockOrdersWhenOutOf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p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)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 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{</a:t>
            </a:r>
            <a:endParaRPr>
              <a:solidFill>
                <a:srgbClr val="333333"/>
              </a:solidFill>
              <a:latin typeface="SF Mono Regular"/>
              <a:ea typeface="SF Mono Regular"/>
              <a:cs typeface="SF Mono Regular"/>
              <a:sym typeface="SF Mono Regular"/>
            </a:endParaRPr>
          </a:p>
          <a:p>
            <a:pPr algn="l" defTabSz="457200">
              <a:lnSpc>
                <a:spcPts val="6600"/>
              </a:lnSpc>
              <a:defRPr b="0" sz="40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rPr>
                <a:solidFill>
                  <a:srgbClr val="4B69C6"/>
                </a:solidFill>
              </a:rPr>
              <a:t>return</a:t>
            </a:r>
            <a:r>
              <a:rPr>
                <a:solidFill>
                  <a:srgbClr val="333333"/>
                </a:solidFill>
              </a:rPr>
              <a:t> </a:t>
            </a:r>
            <a: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4B69C6"/>
                </a:solidFill>
              </a:rPr>
              <a:t>while</a:t>
            </a:r>
            <a:r>
              <a:t>(</a:t>
            </a:r>
            <a:r>
              <a:rPr>
                <a:solidFill>
                  <a:srgbClr val="9C5D27"/>
                </a:solidFill>
              </a:rPr>
              <a:t>true</a:t>
            </a:r>
            <a:r>
              <a:t>) 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OutOfStock</a:t>
            </a:r>
            <a:r>
              <a:t>(</a:t>
            </a:r>
            <a:r>
              <a:rPr>
                <a:solidFill>
                  <a:srgbClr val="7A3E9D"/>
                </a:solidFill>
              </a:rPr>
              <a:t>p</a:t>
            </a:r>
            <a:r>
              <a:t>)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RefillDone</a:t>
            </a:r>
            <a:r>
              <a:t>(</a:t>
            </a:r>
            <a:r>
              <a:rPr>
                <a:solidFill>
                  <a:srgbClr val="7A3E9D"/>
                </a:solidFill>
              </a:rPr>
              <a:t>p</a:t>
            </a:r>
            <a:r>
              <a:t>)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Order</a:t>
            </a:r>
            <a:r>
              <a:t>(</a:t>
            </a:r>
            <a:r>
              <a:rPr>
                <a:solidFill>
                  <a:srgbClr val="7A3E9D"/>
                </a:solidFill>
              </a:rPr>
              <a:t>p</a:t>
            </a:r>
            <a:r>
              <a:t>)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</a:t>
            </a:r>
            <a:r>
              <a:rPr>
                <a:solidFill>
                  <a:srgbClr val="777777"/>
                </a:solidFill>
              </a:rPr>
              <a:t>};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};</a:t>
            </a:r>
          </a:p>
          <a:p>
            <a:pPr algn="l" defTabSz="457200">
              <a:lnSpc>
                <a:spcPts val="6600"/>
              </a:lnSpc>
              <a:defRPr b="0" sz="40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600"/>
              </a:lnSpc>
              <a:defRPr b="0" sz="400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bp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.</a:t>
            </a:r>
            <a:r>
              <a:t>registerBThread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t>blockOrdersWhenOutOf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p1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))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;</a:t>
            </a:r>
            <a:endParaRPr>
              <a:solidFill>
                <a:srgbClr val="333333"/>
              </a:solidFill>
              <a:latin typeface="SF Mono Regular"/>
              <a:ea typeface="SF Mono Regular"/>
              <a:cs typeface="SF Mono Regular"/>
              <a:sym typeface="SF Mono Regular"/>
            </a:endParaRPr>
          </a:p>
          <a:p>
            <a:pPr algn="l" defTabSz="457200">
              <a:lnSpc>
                <a:spcPts val="6600"/>
              </a:lnSpc>
              <a:defRPr b="0" sz="400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bp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.</a:t>
            </a:r>
            <a:r>
              <a:t>registerBThread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t>blockOrdersWhenOutOf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p2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))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;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" grpId="2"/>
      <p:bldP build="whole" bldLvl="1" animBg="1" rev="0" advAuto="0" spid="34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Image Credit: David Harel, Rami Marelly. Come, Let's Play - Scenario Based Programming Using LSCs and the Play-Engine"/>
          <p:cNvSpPr txBox="1"/>
          <p:nvPr/>
        </p:nvSpPr>
        <p:spPr>
          <a:xfrm>
            <a:off x="5377820" y="11911045"/>
            <a:ext cx="13628360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rPr b="0"/>
              <a:t>Image Credit: </a:t>
            </a:r>
            <a:r>
              <a:t>David Harel, Rami Marelly. Come, Let's Play - Scenario Based Programming Using LSCs and the Play-Engine</a:t>
            </a: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4400" y="2051050"/>
            <a:ext cx="12395200" cy="961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"/>
          <p:cNvSpPr/>
          <p:nvPr/>
        </p:nvSpPr>
        <p:spPr>
          <a:xfrm>
            <a:off x="8805615" y="5600088"/>
            <a:ext cx="1690039" cy="2515824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0" name="Rectangle"/>
          <p:cNvSpPr/>
          <p:nvPr/>
        </p:nvSpPr>
        <p:spPr>
          <a:xfrm>
            <a:off x="10505776" y="5600088"/>
            <a:ext cx="1690040" cy="2515824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1" name="Rectangle"/>
          <p:cNvSpPr/>
          <p:nvPr/>
        </p:nvSpPr>
        <p:spPr>
          <a:xfrm>
            <a:off x="12188184" y="5600088"/>
            <a:ext cx="1690040" cy="2515824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2" name="Rectangle"/>
          <p:cNvSpPr/>
          <p:nvPr/>
        </p:nvSpPr>
        <p:spPr>
          <a:xfrm>
            <a:off x="13888346" y="5600088"/>
            <a:ext cx="1690039" cy="2515824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3" name="Robot"/>
          <p:cNvSpPr/>
          <p:nvPr/>
        </p:nvSpPr>
        <p:spPr>
          <a:xfrm>
            <a:off x="9218533" y="6212290"/>
            <a:ext cx="864204" cy="1291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4" name="Skull"/>
          <p:cNvSpPr/>
          <p:nvPr/>
        </p:nvSpPr>
        <p:spPr>
          <a:xfrm>
            <a:off x="14273015" y="6212290"/>
            <a:ext cx="904202" cy="1291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1" h="21547" fill="norm" stroke="1" extrusionOk="0">
                <a:moveTo>
                  <a:pt x="10621" y="0"/>
                </a:moveTo>
                <a:cubicBezTo>
                  <a:pt x="8452" y="0"/>
                  <a:pt x="6450" y="505"/>
                  <a:pt x="4985" y="1420"/>
                </a:cubicBezTo>
                <a:cubicBezTo>
                  <a:pt x="3496" y="2351"/>
                  <a:pt x="2676" y="3652"/>
                  <a:pt x="2676" y="5082"/>
                </a:cubicBezTo>
                <a:cubicBezTo>
                  <a:pt x="2676" y="6422"/>
                  <a:pt x="3143" y="6794"/>
                  <a:pt x="4370" y="7570"/>
                </a:cubicBezTo>
                <a:cubicBezTo>
                  <a:pt x="4340" y="7270"/>
                  <a:pt x="4246" y="7098"/>
                  <a:pt x="4021" y="6689"/>
                </a:cubicBezTo>
                <a:cubicBezTo>
                  <a:pt x="3978" y="6612"/>
                  <a:pt x="3931" y="6527"/>
                  <a:pt x="3879" y="6433"/>
                </a:cubicBezTo>
                <a:cubicBezTo>
                  <a:pt x="3439" y="5619"/>
                  <a:pt x="3776" y="4807"/>
                  <a:pt x="3791" y="4773"/>
                </a:cubicBezTo>
                <a:lnTo>
                  <a:pt x="4155" y="4851"/>
                </a:lnTo>
                <a:lnTo>
                  <a:pt x="4521" y="4929"/>
                </a:lnTo>
                <a:cubicBezTo>
                  <a:pt x="4518" y="4936"/>
                  <a:pt x="4245" y="5601"/>
                  <a:pt x="4590" y="6237"/>
                </a:cubicBezTo>
                <a:cubicBezTo>
                  <a:pt x="4640" y="6331"/>
                  <a:pt x="4687" y="6414"/>
                  <a:pt x="4729" y="6491"/>
                </a:cubicBezTo>
                <a:cubicBezTo>
                  <a:pt x="5021" y="7020"/>
                  <a:pt x="5143" y="7240"/>
                  <a:pt x="5143" y="7835"/>
                </a:cubicBezTo>
                <a:cubicBezTo>
                  <a:pt x="5143" y="8142"/>
                  <a:pt x="5028" y="8416"/>
                  <a:pt x="4918" y="8681"/>
                </a:cubicBezTo>
                <a:cubicBezTo>
                  <a:pt x="4785" y="8999"/>
                  <a:pt x="4670" y="9274"/>
                  <a:pt x="4760" y="9569"/>
                </a:cubicBezTo>
                <a:cubicBezTo>
                  <a:pt x="4915" y="10082"/>
                  <a:pt x="5546" y="10399"/>
                  <a:pt x="6042" y="10399"/>
                </a:cubicBezTo>
                <a:cubicBezTo>
                  <a:pt x="7019" y="10399"/>
                  <a:pt x="7441" y="11009"/>
                  <a:pt x="7573" y="11479"/>
                </a:cubicBezTo>
                <a:lnTo>
                  <a:pt x="8480" y="11479"/>
                </a:lnTo>
                <a:lnTo>
                  <a:pt x="8480" y="10919"/>
                </a:lnTo>
                <a:lnTo>
                  <a:pt x="9243" y="10919"/>
                </a:lnTo>
                <a:lnTo>
                  <a:pt x="9243" y="11479"/>
                </a:lnTo>
                <a:lnTo>
                  <a:pt x="10238" y="11479"/>
                </a:lnTo>
                <a:lnTo>
                  <a:pt x="10238" y="10919"/>
                </a:lnTo>
                <a:lnTo>
                  <a:pt x="11001" y="10919"/>
                </a:lnTo>
                <a:lnTo>
                  <a:pt x="11001" y="11479"/>
                </a:lnTo>
                <a:lnTo>
                  <a:pt x="11999" y="11479"/>
                </a:lnTo>
                <a:lnTo>
                  <a:pt x="11999" y="10919"/>
                </a:lnTo>
                <a:lnTo>
                  <a:pt x="12760" y="10919"/>
                </a:lnTo>
                <a:lnTo>
                  <a:pt x="12760" y="11479"/>
                </a:lnTo>
                <a:lnTo>
                  <a:pt x="13669" y="11479"/>
                </a:lnTo>
                <a:cubicBezTo>
                  <a:pt x="13801" y="11009"/>
                  <a:pt x="14223" y="10399"/>
                  <a:pt x="15200" y="10399"/>
                </a:cubicBezTo>
                <a:cubicBezTo>
                  <a:pt x="15696" y="10399"/>
                  <a:pt x="16327" y="10082"/>
                  <a:pt x="16482" y="9569"/>
                </a:cubicBezTo>
                <a:cubicBezTo>
                  <a:pt x="16572" y="9274"/>
                  <a:pt x="16457" y="8999"/>
                  <a:pt x="16324" y="8681"/>
                </a:cubicBezTo>
                <a:cubicBezTo>
                  <a:pt x="16214" y="8416"/>
                  <a:pt x="16099" y="8142"/>
                  <a:pt x="16099" y="7835"/>
                </a:cubicBezTo>
                <a:cubicBezTo>
                  <a:pt x="16099" y="7239"/>
                  <a:pt x="16219" y="7020"/>
                  <a:pt x="16511" y="6491"/>
                </a:cubicBezTo>
                <a:cubicBezTo>
                  <a:pt x="16553" y="6414"/>
                  <a:pt x="16599" y="6331"/>
                  <a:pt x="16650" y="6237"/>
                </a:cubicBezTo>
                <a:cubicBezTo>
                  <a:pt x="16994" y="5601"/>
                  <a:pt x="16724" y="4936"/>
                  <a:pt x="16721" y="4929"/>
                </a:cubicBezTo>
                <a:lnTo>
                  <a:pt x="17451" y="4773"/>
                </a:lnTo>
                <a:cubicBezTo>
                  <a:pt x="17466" y="4807"/>
                  <a:pt x="17804" y="5619"/>
                  <a:pt x="17362" y="6433"/>
                </a:cubicBezTo>
                <a:cubicBezTo>
                  <a:pt x="17311" y="6527"/>
                  <a:pt x="17264" y="6611"/>
                  <a:pt x="17221" y="6688"/>
                </a:cubicBezTo>
                <a:cubicBezTo>
                  <a:pt x="16996" y="7097"/>
                  <a:pt x="16901" y="7270"/>
                  <a:pt x="16872" y="7570"/>
                </a:cubicBezTo>
                <a:cubicBezTo>
                  <a:pt x="18099" y="6794"/>
                  <a:pt x="18566" y="6422"/>
                  <a:pt x="18566" y="5082"/>
                </a:cubicBezTo>
                <a:cubicBezTo>
                  <a:pt x="18566" y="3652"/>
                  <a:pt x="17744" y="2352"/>
                  <a:pt x="16255" y="1420"/>
                </a:cubicBezTo>
                <a:cubicBezTo>
                  <a:pt x="14790" y="505"/>
                  <a:pt x="12790" y="0"/>
                  <a:pt x="10621" y="0"/>
                </a:cubicBezTo>
                <a:close/>
                <a:moveTo>
                  <a:pt x="7922" y="5910"/>
                </a:moveTo>
                <a:cubicBezTo>
                  <a:pt x="10338" y="5910"/>
                  <a:pt x="9900" y="7158"/>
                  <a:pt x="9461" y="7626"/>
                </a:cubicBezTo>
                <a:cubicBezTo>
                  <a:pt x="9021" y="8094"/>
                  <a:pt x="7592" y="9302"/>
                  <a:pt x="6384" y="8054"/>
                </a:cubicBezTo>
                <a:cubicBezTo>
                  <a:pt x="5176" y="6806"/>
                  <a:pt x="6275" y="5910"/>
                  <a:pt x="7922" y="5910"/>
                </a:cubicBezTo>
                <a:close/>
                <a:moveTo>
                  <a:pt x="13319" y="5910"/>
                </a:moveTo>
                <a:cubicBezTo>
                  <a:pt x="14966" y="5910"/>
                  <a:pt x="16063" y="6806"/>
                  <a:pt x="14855" y="8054"/>
                </a:cubicBezTo>
                <a:cubicBezTo>
                  <a:pt x="13647" y="9302"/>
                  <a:pt x="12220" y="8094"/>
                  <a:pt x="11781" y="7626"/>
                </a:cubicBezTo>
                <a:cubicBezTo>
                  <a:pt x="11342" y="7158"/>
                  <a:pt x="10904" y="5910"/>
                  <a:pt x="13319" y="5910"/>
                </a:cubicBezTo>
                <a:close/>
                <a:moveTo>
                  <a:pt x="10621" y="8587"/>
                </a:moveTo>
                <a:cubicBezTo>
                  <a:pt x="11915" y="8863"/>
                  <a:pt x="11935" y="9797"/>
                  <a:pt x="11568" y="10103"/>
                </a:cubicBezTo>
                <a:cubicBezTo>
                  <a:pt x="11202" y="10409"/>
                  <a:pt x="10621" y="9935"/>
                  <a:pt x="10621" y="9935"/>
                </a:cubicBezTo>
                <a:cubicBezTo>
                  <a:pt x="10621" y="9935"/>
                  <a:pt x="10040" y="10409"/>
                  <a:pt x="9674" y="10103"/>
                </a:cubicBezTo>
                <a:cubicBezTo>
                  <a:pt x="9307" y="9797"/>
                  <a:pt x="9327" y="8863"/>
                  <a:pt x="10621" y="8587"/>
                </a:cubicBezTo>
                <a:close/>
                <a:moveTo>
                  <a:pt x="5992" y="10937"/>
                </a:moveTo>
                <a:cubicBezTo>
                  <a:pt x="6051" y="12945"/>
                  <a:pt x="6696" y="13311"/>
                  <a:pt x="7391" y="13396"/>
                </a:cubicBezTo>
                <a:cubicBezTo>
                  <a:pt x="8607" y="13545"/>
                  <a:pt x="10601" y="13547"/>
                  <a:pt x="10621" y="13547"/>
                </a:cubicBezTo>
                <a:cubicBezTo>
                  <a:pt x="10641" y="13547"/>
                  <a:pt x="12634" y="13545"/>
                  <a:pt x="13848" y="13396"/>
                </a:cubicBezTo>
                <a:cubicBezTo>
                  <a:pt x="14988" y="13256"/>
                  <a:pt x="15221" y="12164"/>
                  <a:pt x="15250" y="10937"/>
                </a:cubicBezTo>
                <a:cubicBezTo>
                  <a:pt x="15233" y="10938"/>
                  <a:pt x="15215" y="10941"/>
                  <a:pt x="15197" y="10941"/>
                </a:cubicBezTo>
                <a:cubicBezTo>
                  <a:pt x="14628" y="10941"/>
                  <a:pt x="14455" y="11406"/>
                  <a:pt x="14403" y="11637"/>
                </a:cubicBezTo>
                <a:lnTo>
                  <a:pt x="14403" y="12580"/>
                </a:lnTo>
                <a:lnTo>
                  <a:pt x="13640" y="12580"/>
                </a:lnTo>
                <a:lnTo>
                  <a:pt x="13640" y="12020"/>
                </a:lnTo>
                <a:lnTo>
                  <a:pt x="12760" y="12020"/>
                </a:lnTo>
                <a:lnTo>
                  <a:pt x="12760" y="12580"/>
                </a:lnTo>
                <a:lnTo>
                  <a:pt x="11997" y="12580"/>
                </a:lnTo>
                <a:lnTo>
                  <a:pt x="11997" y="12020"/>
                </a:lnTo>
                <a:lnTo>
                  <a:pt x="11001" y="12020"/>
                </a:lnTo>
                <a:lnTo>
                  <a:pt x="11001" y="12580"/>
                </a:lnTo>
                <a:lnTo>
                  <a:pt x="10238" y="12580"/>
                </a:lnTo>
                <a:lnTo>
                  <a:pt x="10238" y="12020"/>
                </a:lnTo>
                <a:lnTo>
                  <a:pt x="9243" y="12020"/>
                </a:lnTo>
                <a:lnTo>
                  <a:pt x="9243" y="12580"/>
                </a:lnTo>
                <a:lnTo>
                  <a:pt x="8480" y="12580"/>
                </a:lnTo>
                <a:lnTo>
                  <a:pt x="8480" y="12020"/>
                </a:lnTo>
                <a:lnTo>
                  <a:pt x="7599" y="12020"/>
                </a:lnTo>
                <a:lnTo>
                  <a:pt x="7599" y="12580"/>
                </a:lnTo>
                <a:lnTo>
                  <a:pt x="6836" y="12580"/>
                </a:lnTo>
                <a:lnTo>
                  <a:pt x="6836" y="11637"/>
                </a:lnTo>
                <a:cubicBezTo>
                  <a:pt x="6785" y="11406"/>
                  <a:pt x="6611" y="10941"/>
                  <a:pt x="6042" y="10941"/>
                </a:cubicBezTo>
                <a:cubicBezTo>
                  <a:pt x="6025" y="10941"/>
                  <a:pt x="6008" y="10938"/>
                  <a:pt x="5992" y="10937"/>
                </a:cubicBezTo>
                <a:close/>
                <a:moveTo>
                  <a:pt x="18724" y="11960"/>
                </a:moveTo>
                <a:cubicBezTo>
                  <a:pt x="18679" y="11960"/>
                  <a:pt x="18630" y="11962"/>
                  <a:pt x="18578" y="11965"/>
                </a:cubicBezTo>
                <a:cubicBezTo>
                  <a:pt x="17773" y="12017"/>
                  <a:pt x="17571" y="12819"/>
                  <a:pt x="16975" y="13190"/>
                </a:cubicBezTo>
                <a:cubicBezTo>
                  <a:pt x="16446" y="13520"/>
                  <a:pt x="3685" y="18765"/>
                  <a:pt x="3126" y="19006"/>
                </a:cubicBezTo>
                <a:cubicBezTo>
                  <a:pt x="2780" y="19156"/>
                  <a:pt x="2366" y="19181"/>
                  <a:pt x="1954" y="19181"/>
                </a:cubicBezTo>
                <a:cubicBezTo>
                  <a:pt x="1744" y="19181"/>
                  <a:pt x="1534" y="19175"/>
                  <a:pt x="1334" y="19175"/>
                </a:cubicBezTo>
                <a:cubicBezTo>
                  <a:pt x="731" y="19175"/>
                  <a:pt x="215" y="19234"/>
                  <a:pt x="37" y="19710"/>
                </a:cubicBezTo>
                <a:cubicBezTo>
                  <a:pt x="-177" y="20284"/>
                  <a:pt x="567" y="20350"/>
                  <a:pt x="1329" y="20802"/>
                </a:cubicBezTo>
                <a:cubicBezTo>
                  <a:pt x="1924" y="21156"/>
                  <a:pt x="1829" y="21547"/>
                  <a:pt x="2523" y="21547"/>
                </a:cubicBezTo>
                <a:cubicBezTo>
                  <a:pt x="2570" y="21547"/>
                  <a:pt x="2622" y="21545"/>
                  <a:pt x="2676" y="21541"/>
                </a:cubicBezTo>
                <a:cubicBezTo>
                  <a:pt x="3480" y="21487"/>
                  <a:pt x="3676" y="20683"/>
                  <a:pt x="4269" y="20310"/>
                </a:cubicBezTo>
                <a:cubicBezTo>
                  <a:pt x="4796" y="19978"/>
                  <a:pt x="17548" y="14736"/>
                  <a:pt x="18109" y="14497"/>
                </a:cubicBezTo>
                <a:cubicBezTo>
                  <a:pt x="18446" y="14353"/>
                  <a:pt x="18847" y="14327"/>
                  <a:pt x="19248" y="14327"/>
                </a:cubicBezTo>
                <a:cubicBezTo>
                  <a:pt x="19480" y="14327"/>
                  <a:pt x="19714" y="14336"/>
                  <a:pt x="19934" y="14336"/>
                </a:cubicBezTo>
                <a:cubicBezTo>
                  <a:pt x="20523" y="14336"/>
                  <a:pt x="21024" y="14272"/>
                  <a:pt x="21202" y="13805"/>
                </a:cubicBezTo>
                <a:cubicBezTo>
                  <a:pt x="21421" y="13232"/>
                  <a:pt x="20676" y="13163"/>
                  <a:pt x="19917" y="12708"/>
                </a:cubicBezTo>
                <a:cubicBezTo>
                  <a:pt x="19323" y="12351"/>
                  <a:pt x="19425" y="11960"/>
                  <a:pt x="18724" y="11960"/>
                </a:cubicBezTo>
                <a:close/>
                <a:moveTo>
                  <a:pt x="2384" y="11965"/>
                </a:moveTo>
                <a:cubicBezTo>
                  <a:pt x="1828" y="12014"/>
                  <a:pt x="1878" y="12376"/>
                  <a:pt x="1324" y="12708"/>
                </a:cubicBezTo>
                <a:cubicBezTo>
                  <a:pt x="566" y="13163"/>
                  <a:pt x="-179" y="13232"/>
                  <a:pt x="40" y="13805"/>
                </a:cubicBezTo>
                <a:cubicBezTo>
                  <a:pt x="399" y="14747"/>
                  <a:pt x="2077" y="14046"/>
                  <a:pt x="3133" y="14497"/>
                </a:cubicBezTo>
                <a:cubicBezTo>
                  <a:pt x="3352" y="14590"/>
                  <a:pt x="5429" y="15447"/>
                  <a:pt x="7913" y="16476"/>
                </a:cubicBezTo>
                <a:cubicBezTo>
                  <a:pt x="8576" y="16201"/>
                  <a:pt x="9270" y="15914"/>
                  <a:pt x="9963" y="15625"/>
                </a:cubicBezTo>
                <a:cubicBezTo>
                  <a:pt x="7086" y="14426"/>
                  <a:pt x="4499" y="13335"/>
                  <a:pt x="4267" y="13190"/>
                </a:cubicBezTo>
                <a:cubicBezTo>
                  <a:pt x="3671" y="12819"/>
                  <a:pt x="3468" y="12017"/>
                  <a:pt x="2664" y="11965"/>
                </a:cubicBezTo>
                <a:cubicBezTo>
                  <a:pt x="2556" y="11958"/>
                  <a:pt x="2464" y="11958"/>
                  <a:pt x="2384" y="11965"/>
                </a:cubicBezTo>
                <a:close/>
                <a:moveTo>
                  <a:pt x="13327" y="17024"/>
                </a:moveTo>
                <a:cubicBezTo>
                  <a:pt x="12662" y="17299"/>
                  <a:pt x="11972" y="17587"/>
                  <a:pt x="11279" y="17875"/>
                </a:cubicBezTo>
                <a:cubicBezTo>
                  <a:pt x="14155" y="19074"/>
                  <a:pt x="16739" y="20164"/>
                  <a:pt x="16970" y="20310"/>
                </a:cubicBezTo>
                <a:cubicBezTo>
                  <a:pt x="17563" y="20683"/>
                  <a:pt x="17762" y="21487"/>
                  <a:pt x="18566" y="21541"/>
                </a:cubicBezTo>
                <a:cubicBezTo>
                  <a:pt x="19428" y="21600"/>
                  <a:pt x="19275" y="21179"/>
                  <a:pt x="19910" y="20802"/>
                </a:cubicBezTo>
                <a:cubicBezTo>
                  <a:pt x="20673" y="20350"/>
                  <a:pt x="21417" y="20284"/>
                  <a:pt x="21202" y="19710"/>
                </a:cubicBezTo>
                <a:cubicBezTo>
                  <a:pt x="20850" y="18767"/>
                  <a:pt x="19169" y="19461"/>
                  <a:pt x="18116" y="19006"/>
                </a:cubicBezTo>
                <a:cubicBezTo>
                  <a:pt x="17898" y="18912"/>
                  <a:pt x="15814" y="18054"/>
                  <a:pt x="13327" y="17024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5" name="Cell(0,0)"/>
          <p:cNvSpPr txBox="1"/>
          <p:nvPr/>
        </p:nvSpPr>
        <p:spPr>
          <a:xfrm>
            <a:off x="7235822" y="2988618"/>
            <a:ext cx="3173587" cy="84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Cell(0,0)</a:t>
            </a:r>
          </a:p>
        </p:txBody>
      </p:sp>
      <p:sp>
        <p:nvSpPr>
          <p:cNvPr id="356" name="Cell(1,0)"/>
          <p:cNvSpPr txBox="1"/>
          <p:nvPr/>
        </p:nvSpPr>
        <p:spPr>
          <a:xfrm>
            <a:off x="9696129" y="1613964"/>
            <a:ext cx="3173587" cy="84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Cell(1,0)</a:t>
            </a:r>
          </a:p>
        </p:txBody>
      </p:sp>
      <p:sp>
        <p:nvSpPr>
          <p:cNvPr id="357" name="Cell(2,0)"/>
          <p:cNvSpPr txBox="1"/>
          <p:nvPr/>
        </p:nvSpPr>
        <p:spPr>
          <a:xfrm>
            <a:off x="11705466" y="2699217"/>
            <a:ext cx="3173587" cy="84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Cell(2,0)</a:t>
            </a:r>
          </a:p>
        </p:txBody>
      </p:sp>
      <p:sp>
        <p:nvSpPr>
          <p:cNvPr id="358" name="Cell(3,0)"/>
          <p:cNvSpPr txBox="1"/>
          <p:nvPr/>
        </p:nvSpPr>
        <p:spPr>
          <a:xfrm>
            <a:off x="14183357" y="1893160"/>
            <a:ext cx="3173587" cy="845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Cell(3,0)</a:t>
            </a:r>
          </a:p>
        </p:txBody>
      </p:sp>
      <p:sp>
        <p:nvSpPr>
          <p:cNvPr id="359" name="Start(0,0)"/>
          <p:cNvSpPr txBox="1"/>
          <p:nvPr/>
        </p:nvSpPr>
        <p:spPr>
          <a:xfrm>
            <a:off x="5436141" y="9685650"/>
            <a:ext cx="3508922" cy="84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Start(0,0)</a:t>
            </a:r>
          </a:p>
        </p:txBody>
      </p:sp>
      <p:sp>
        <p:nvSpPr>
          <p:cNvPr id="360" name="Target(3,0)"/>
          <p:cNvSpPr txBox="1"/>
          <p:nvPr/>
        </p:nvSpPr>
        <p:spPr>
          <a:xfrm>
            <a:off x="14842943" y="9685650"/>
            <a:ext cx="3844256" cy="84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Target(3,0)</a:t>
            </a:r>
          </a:p>
        </p:txBody>
      </p:sp>
      <p:pic>
        <p:nvPicPr>
          <p:cNvPr id="361" name="Line" descr="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341823">
            <a:off x="8090830" y="4588222"/>
            <a:ext cx="2291283" cy="669245"/>
          </a:xfrm>
          <a:prstGeom prst="rect">
            <a:avLst/>
          </a:prstGeom>
        </p:spPr>
      </p:pic>
      <p:pic>
        <p:nvPicPr>
          <p:cNvPr id="363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9573310" y="3856124"/>
            <a:ext cx="3419224" cy="669245"/>
          </a:xfrm>
          <a:prstGeom prst="rect">
            <a:avLst/>
          </a:prstGeom>
        </p:spPr>
      </p:pic>
      <p:pic>
        <p:nvPicPr>
          <p:cNvPr id="365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882792">
            <a:off x="12096066" y="4587769"/>
            <a:ext cx="1971878" cy="669245"/>
          </a:xfrm>
          <a:prstGeom prst="rect">
            <a:avLst/>
          </a:prstGeom>
        </p:spPr>
      </p:pic>
      <p:pic>
        <p:nvPicPr>
          <p:cNvPr id="367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6308665">
            <a:off x="13289286" y="4181215"/>
            <a:ext cx="3598871" cy="669244"/>
          </a:xfrm>
          <a:prstGeom prst="rect">
            <a:avLst/>
          </a:prstGeom>
        </p:spPr>
      </p:pic>
      <p:pic>
        <p:nvPicPr>
          <p:cNvPr id="369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824926">
            <a:off x="6694320" y="8056955"/>
            <a:ext cx="3358111" cy="1502545"/>
          </a:xfrm>
          <a:prstGeom prst="rect">
            <a:avLst/>
          </a:prstGeom>
        </p:spPr>
      </p:pic>
      <p:pic>
        <p:nvPicPr>
          <p:cNvPr id="371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 rot="293015">
            <a:off x="14314990" y="7941495"/>
            <a:ext cx="3037870" cy="16984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6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6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6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6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6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6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6"/>
      <p:bldP build="whole" bldLvl="1" animBg="1" rev="0" advAuto="0" spid="365" grpId="9"/>
      <p:bldP build="whole" bldLvl="1" animBg="1" rev="0" advAuto="0" spid="355" grpId="4"/>
      <p:bldP build="whole" bldLvl="1" animBg="1" rev="0" advAuto="0" spid="367" grpId="8"/>
      <p:bldP build="whole" bldLvl="1" animBg="1" rev="0" advAuto="0" spid="358" grpId="2"/>
      <p:bldP build="whole" bldLvl="1" animBg="1" rev="0" advAuto="0" spid="363" grpId="7"/>
      <p:bldP build="whole" bldLvl="1" animBg="1" rev="0" advAuto="0" spid="371" grpId="11"/>
      <p:bldP build="whole" bldLvl="1" animBg="1" rev="0" advAuto="0" spid="361" grpId="10"/>
      <p:bldP build="whole" bldLvl="1" animBg="1" rev="0" advAuto="0" spid="359" grpId="5"/>
      <p:bldP build="whole" bldLvl="1" animBg="1" rev="0" advAuto="0" spid="356" grpId="1"/>
      <p:bldP build="whole" bldLvl="1" animBg="1" rev="0" advAuto="0" spid="357" grpId="3"/>
      <p:bldP build="whole" bldLvl="1" animBg="1" rev="0" advAuto="0" spid="369" grpId="1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ounded Rectangle"/>
          <p:cNvSpPr/>
          <p:nvPr/>
        </p:nvSpPr>
        <p:spPr>
          <a:xfrm>
            <a:off x="20535839" y="9138662"/>
            <a:ext cx="2948634" cy="2086424"/>
          </a:xfrm>
          <a:prstGeom prst="roundRect">
            <a:avLst>
              <a:gd name="adj" fmla="val 18788"/>
            </a:avLst>
          </a:prstGeom>
          <a:solidFill>
            <a:schemeClr val="accent5">
              <a:hueOff val="-82419"/>
              <a:satOff val="-9513"/>
              <a:lumOff val="-16343"/>
              <a:alpha val="648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5" name="Rectangle"/>
          <p:cNvSpPr/>
          <p:nvPr/>
        </p:nvSpPr>
        <p:spPr>
          <a:xfrm>
            <a:off x="1021304" y="698728"/>
            <a:ext cx="7126223" cy="4358482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82" name="Group"/>
          <p:cNvGrpSpPr/>
          <p:nvPr/>
        </p:nvGrpSpPr>
        <p:grpSpPr>
          <a:xfrm>
            <a:off x="12410252" y="963893"/>
            <a:ext cx="10305653" cy="3828153"/>
            <a:chOff x="0" y="0"/>
            <a:chExt cx="10305651" cy="3828152"/>
          </a:xfrm>
        </p:grpSpPr>
        <p:sp>
          <p:nvSpPr>
            <p:cNvPr id="376" name="Rectangle"/>
            <p:cNvSpPr/>
            <p:nvPr/>
          </p:nvSpPr>
          <p:spPr>
            <a:xfrm>
              <a:off x="0" y="0"/>
              <a:ext cx="2571615" cy="382815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77" name="Rectangle"/>
            <p:cNvSpPr/>
            <p:nvPr/>
          </p:nvSpPr>
          <p:spPr>
            <a:xfrm>
              <a:off x="2587017" y="0"/>
              <a:ext cx="2571615" cy="382815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78" name="Rectangle"/>
            <p:cNvSpPr/>
            <p:nvPr/>
          </p:nvSpPr>
          <p:spPr>
            <a:xfrm>
              <a:off x="5147019" y="0"/>
              <a:ext cx="2571616" cy="382815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79" name="Rectangle"/>
            <p:cNvSpPr/>
            <p:nvPr/>
          </p:nvSpPr>
          <p:spPr>
            <a:xfrm>
              <a:off x="7734037" y="0"/>
              <a:ext cx="2571615" cy="382815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80" name="Robot"/>
            <p:cNvSpPr/>
            <p:nvPr/>
          </p:nvSpPr>
          <p:spPr>
            <a:xfrm>
              <a:off x="628307" y="931544"/>
              <a:ext cx="1314999" cy="196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7636" y="0"/>
                  </a:moveTo>
                  <a:cubicBezTo>
                    <a:pt x="7308" y="0"/>
                    <a:pt x="7042" y="178"/>
                    <a:pt x="7042" y="398"/>
                  </a:cubicBezTo>
                  <a:lnTo>
                    <a:pt x="7042" y="1269"/>
                  </a:lnTo>
                  <a:cubicBezTo>
                    <a:pt x="7042" y="1360"/>
                    <a:pt x="6932" y="1434"/>
                    <a:pt x="6796" y="1434"/>
                  </a:cubicBezTo>
                  <a:lnTo>
                    <a:pt x="6444" y="1434"/>
                  </a:lnTo>
                  <a:cubicBezTo>
                    <a:pt x="6308" y="1434"/>
                    <a:pt x="6197" y="1509"/>
                    <a:pt x="6197" y="1600"/>
                  </a:cubicBezTo>
                  <a:lnTo>
                    <a:pt x="6197" y="2450"/>
                  </a:lnTo>
                  <a:cubicBezTo>
                    <a:pt x="6197" y="2541"/>
                    <a:pt x="6308" y="2614"/>
                    <a:pt x="6444" y="2614"/>
                  </a:cubicBezTo>
                  <a:lnTo>
                    <a:pt x="6796" y="2614"/>
                  </a:lnTo>
                  <a:cubicBezTo>
                    <a:pt x="6932" y="2614"/>
                    <a:pt x="7042" y="2688"/>
                    <a:pt x="7042" y="2779"/>
                  </a:cubicBezTo>
                  <a:lnTo>
                    <a:pt x="7042" y="4048"/>
                  </a:lnTo>
                  <a:lnTo>
                    <a:pt x="4708" y="4048"/>
                  </a:lnTo>
                  <a:cubicBezTo>
                    <a:pt x="4373" y="4048"/>
                    <a:pt x="4102" y="4230"/>
                    <a:pt x="4102" y="4455"/>
                  </a:cubicBezTo>
                  <a:lnTo>
                    <a:pt x="4102" y="5592"/>
                  </a:lnTo>
                  <a:lnTo>
                    <a:pt x="3470" y="5592"/>
                  </a:lnTo>
                  <a:lnTo>
                    <a:pt x="3470" y="5197"/>
                  </a:lnTo>
                  <a:cubicBezTo>
                    <a:pt x="3470" y="5006"/>
                    <a:pt x="3238" y="4850"/>
                    <a:pt x="2952" y="4850"/>
                  </a:cubicBezTo>
                  <a:lnTo>
                    <a:pt x="575" y="4850"/>
                  </a:lnTo>
                  <a:cubicBezTo>
                    <a:pt x="289" y="4850"/>
                    <a:pt x="57" y="5006"/>
                    <a:pt x="57" y="5197"/>
                  </a:cubicBezTo>
                  <a:lnTo>
                    <a:pt x="57" y="9364"/>
                  </a:lnTo>
                  <a:cubicBezTo>
                    <a:pt x="57" y="9530"/>
                    <a:pt x="233" y="9669"/>
                    <a:pt x="464" y="9703"/>
                  </a:cubicBezTo>
                  <a:lnTo>
                    <a:pt x="464" y="10395"/>
                  </a:lnTo>
                  <a:cubicBezTo>
                    <a:pt x="233" y="10429"/>
                    <a:pt x="57" y="10568"/>
                    <a:pt x="57" y="10734"/>
                  </a:cubicBezTo>
                  <a:lnTo>
                    <a:pt x="57" y="13326"/>
                  </a:lnTo>
                  <a:cubicBezTo>
                    <a:pt x="57" y="13518"/>
                    <a:pt x="290" y="13672"/>
                    <a:pt x="575" y="13672"/>
                  </a:cubicBezTo>
                  <a:lnTo>
                    <a:pt x="771" y="13672"/>
                  </a:lnTo>
                  <a:lnTo>
                    <a:pt x="117" y="14205"/>
                  </a:lnTo>
                  <a:cubicBezTo>
                    <a:pt x="10" y="14293"/>
                    <a:pt x="-27" y="14412"/>
                    <a:pt x="19" y="14521"/>
                  </a:cubicBezTo>
                  <a:lnTo>
                    <a:pt x="480" y="15614"/>
                  </a:lnTo>
                  <a:cubicBezTo>
                    <a:pt x="506" y="15676"/>
                    <a:pt x="590" y="15719"/>
                    <a:pt x="686" y="15719"/>
                  </a:cubicBezTo>
                  <a:lnTo>
                    <a:pt x="1020" y="15719"/>
                  </a:lnTo>
                  <a:cubicBezTo>
                    <a:pt x="1138" y="15719"/>
                    <a:pt x="1234" y="15655"/>
                    <a:pt x="1234" y="15576"/>
                  </a:cubicBezTo>
                  <a:lnTo>
                    <a:pt x="1234" y="14788"/>
                  </a:lnTo>
                  <a:cubicBezTo>
                    <a:pt x="1234" y="14591"/>
                    <a:pt x="1472" y="14431"/>
                    <a:pt x="1765" y="14431"/>
                  </a:cubicBezTo>
                  <a:cubicBezTo>
                    <a:pt x="2058" y="14431"/>
                    <a:pt x="2293" y="14591"/>
                    <a:pt x="2293" y="14788"/>
                  </a:cubicBezTo>
                  <a:lnTo>
                    <a:pt x="2293" y="15576"/>
                  </a:lnTo>
                  <a:cubicBezTo>
                    <a:pt x="2293" y="15655"/>
                    <a:pt x="2389" y="15719"/>
                    <a:pt x="2507" y="15719"/>
                  </a:cubicBezTo>
                  <a:lnTo>
                    <a:pt x="2842" y="15719"/>
                  </a:lnTo>
                  <a:cubicBezTo>
                    <a:pt x="2937" y="15719"/>
                    <a:pt x="3022" y="15676"/>
                    <a:pt x="3048" y="15614"/>
                  </a:cubicBezTo>
                  <a:lnTo>
                    <a:pt x="3508" y="14521"/>
                  </a:lnTo>
                  <a:cubicBezTo>
                    <a:pt x="3554" y="14412"/>
                    <a:pt x="3518" y="14293"/>
                    <a:pt x="3410" y="14205"/>
                  </a:cubicBezTo>
                  <a:lnTo>
                    <a:pt x="2756" y="13672"/>
                  </a:lnTo>
                  <a:lnTo>
                    <a:pt x="2952" y="13672"/>
                  </a:lnTo>
                  <a:cubicBezTo>
                    <a:pt x="3238" y="13672"/>
                    <a:pt x="3470" y="13518"/>
                    <a:pt x="3470" y="13326"/>
                  </a:cubicBezTo>
                  <a:lnTo>
                    <a:pt x="3470" y="10734"/>
                  </a:lnTo>
                  <a:cubicBezTo>
                    <a:pt x="3470" y="10568"/>
                    <a:pt x="3297" y="10429"/>
                    <a:pt x="3065" y="10395"/>
                  </a:cubicBezTo>
                  <a:lnTo>
                    <a:pt x="3065" y="9703"/>
                  </a:lnTo>
                  <a:cubicBezTo>
                    <a:pt x="3297" y="9669"/>
                    <a:pt x="3470" y="9530"/>
                    <a:pt x="3470" y="9364"/>
                  </a:cubicBezTo>
                  <a:lnTo>
                    <a:pt x="3470" y="7843"/>
                  </a:lnTo>
                  <a:lnTo>
                    <a:pt x="4102" y="7843"/>
                  </a:lnTo>
                  <a:lnTo>
                    <a:pt x="4102" y="13265"/>
                  </a:lnTo>
                  <a:cubicBezTo>
                    <a:pt x="4102" y="13490"/>
                    <a:pt x="4373" y="13672"/>
                    <a:pt x="4708" y="13672"/>
                  </a:cubicBezTo>
                  <a:lnTo>
                    <a:pt x="5367" y="13672"/>
                  </a:lnTo>
                  <a:lnTo>
                    <a:pt x="5367" y="19636"/>
                  </a:lnTo>
                  <a:cubicBezTo>
                    <a:pt x="5367" y="19764"/>
                    <a:pt x="5302" y="19890"/>
                    <a:pt x="5186" y="19992"/>
                  </a:cubicBezTo>
                  <a:lnTo>
                    <a:pt x="4326" y="20751"/>
                  </a:lnTo>
                  <a:cubicBezTo>
                    <a:pt x="4210" y="20853"/>
                    <a:pt x="4145" y="20979"/>
                    <a:pt x="4145" y="21107"/>
                  </a:cubicBezTo>
                  <a:lnTo>
                    <a:pt x="4145" y="21327"/>
                  </a:lnTo>
                  <a:cubicBezTo>
                    <a:pt x="4145" y="21477"/>
                    <a:pt x="4328" y="21600"/>
                    <a:pt x="4552" y="21600"/>
                  </a:cubicBezTo>
                  <a:lnTo>
                    <a:pt x="9040" y="21600"/>
                  </a:lnTo>
                  <a:cubicBezTo>
                    <a:pt x="9264" y="21600"/>
                    <a:pt x="9447" y="21477"/>
                    <a:pt x="9447" y="21327"/>
                  </a:cubicBezTo>
                  <a:lnTo>
                    <a:pt x="9447" y="13672"/>
                  </a:lnTo>
                  <a:lnTo>
                    <a:pt x="12099" y="13672"/>
                  </a:lnTo>
                  <a:lnTo>
                    <a:pt x="12099" y="21327"/>
                  </a:lnTo>
                  <a:cubicBezTo>
                    <a:pt x="12099" y="21477"/>
                    <a:pt x="12282" y="21600"/>
                    <a:pt x="12506" y="21600"/>
                  </a:cubicBezTo>
                  <a:lnTo>
                    <a:pt x="16994" y="21600"/>
                  </a:lnTo>
                  <a:cubicBezTo>
                    <a:pt x="17218" y="21600"/>
                    <a:pt x="17399" y="21477"/>
                    <a:pt x="17399" y="21327"/>
                  </a:cubicBezTo>
                  <a:lnTo>
                    <a:pt x="17399" y="21107"/>
                  </a:lnTo>
                  <a:cubicBezTo>
                    <a:pt x="17399" y="20979"/>
                    <a:pt x="17336" y="20853"/>
                    <a:pt x="17220" y="20751"/>
                  </a:cubicBezTo>
                  <a:lnTo>
                    <a:pt x="16357" y="19992"/>
                  </a:lnTo>
                  <a:cubicBezTo>
                    <a:pt x="16241" y="19890"/>
                    <a:pt x="16179" y="19764"/>
                    <a:pt x="16179" y="19636"/>
                  </a:cubicBezTo>
                  <a:lnTo>
                    <a:pt x="16179" y="13672"/>
                  </a:lnTo>
                  <a:lnTo>
                    <a:pt x="16838" y="13672"/>
                  </a:lnTo>
                  <a:cubicBezTo>
                    <a:pt x="17173" y="13672"/>
                    <a:pt x="17444" y="13490"/>
                    <a:pt x="17444" y="13265"/>
                  </a:cubicBezTo>
                  <a:lnTo>
                    <a:pt x="17444" y="7843"/>
                  </a:lnTo>
                  <a:lnTo>
                    <a:pt x="18075" y="7843"/>
                  </a:lnTo>
                  <a:lnTo>
                    <a:pt x="18075" y="9364"/>
                  </a:lnTo>
                  <a:cubicBezTo>
                    <a:pt x="18075" y="9530"/>
                    <a:pt x="18249" y="9669"/>
                    <a:pt x="18480" y="9703"/>
                  </a:cubicBezTo>
                  <a:lnTo>
                    <a:pt x="18480" y="10395"/>
                  </a:lnTo>
                  <a:cubicBezTo>
                    <a:pt x="18249" y="10429"/>
                    <a:pt x="18075" y="10568"/>
                    <a:pt x="18075" y="10734"/>
                  </a:cubicBezTo>
                  <a:lnTo>
                    <a:pt x="18075" y="13326"/>
                  </a:lnTo>
                  <a:cubicBezTo>
                    <a:pt x="18075" y="13518"/>
                    <a:pt x="18308" y="13672"/>
                    <a:pt x="18594" y="13672"/>
                  </a:cubicBezTo>
                  <a:lnTo>
                    <a:pt x="18790" y="13672"/>
                  </a:lnTo>
                  <a:lnTo>
                    <a:pt x="18136" y="14205"/>
                  </a:lnTo>
                  <a:cubicBezTo>
                    <a:pt x="18028" y="14293"/>
                    <a:pt x="17991" y="14412"/>
                    <a:pt x="18038" y="14521"/>
                  </a:cubicBezTo>
                  <a:lnTo>
                    <a:pt x="18498" y="15614"/>
                  </a:lnTo>
                  <a:cubicBezTo>
                    <a:pt x="18524" y="15676"/>
                    <a:pt x="18609" y="15719"/>
                    <a:pt x="18704" y="15719"/>
                  </a:cubicBezTo>
                  <a:lnTo>
                    <a:pt x="19039" y="15719"/>
                  </a:lnTo>
                  <a:cubicBezTo>
                    <a:pt x="19157" y="15719"/>
                    <a:pt x="19250" y="15655"/>
                    <a:pt x="19250" y="15576"/>
                  </a:cubicBezTo>
                  <a:lnTo>
                    <a:pt x="19250" y="14788"/>
                  </a:lnTo>
                  <a:cubicBezTo>
                    <a:pt x="19250" y="14591"/>
                    <a:pt x="19488" y="14431"/>
                    <a:pt x="19781" y="14431"/>
                  </a:cubicBezTo>
                  <a:cubicBezTo>
                    <a:pt x="20074" y="14431"/>
                    <a:pt x="20312" y="14591"/>
                    <a:pt x="20312" y="14788"/>
                  </a:cubicBezTo>
                  <a:lnTo>
                    <a:pt x="20312" y="15576"/>
                  </a:lnTo>
                  <a:cubicBezTo>
                    <a:pt x="20312" y="15655"/>
                    <a:pt x="20408" y="15719"/>
                    <a:pt x="20525" y="15719"/>
                  </a:cubicBezTo>
                  <a:lnTo>
                    <a:pt x="20860" y="15719"/>
                  </a:lnTo>
                  <a:cubicBezTo>
                    <a:pt x="20955" y="15719"/>
                    <a:pt x="21038" y="15676"/>
                    <a:pt x="21064" y="15614"/>
                  </a:cubicBezTo>
                  <a:lnTo>
                    <a:pt x="21527" y="14521"/>
                  </a:lnTo>
                  <a:cubicBezTo>
                    <a:pt x="21573" y="14412"/>
                    <a:pt x="21536" y="14293"/>
                    <a:pt x="21429" y="14205"/>
                  </a:cubicBezTo>
                  <a:lnTo>
                    <a:pt x="20775" y="13672"/>
                  </a:lnTo>
                  <a:lnTo>
                    <a:pt x="20971" y="13672"/>
                  </a:lnTo>
                  <a:cubicBezTo>
                    <a:pt x="21256" y="13672"/>
                    <a:pt x="21489" y="13518"/>
                    <a:pt x="21489" y="13326"/>
                  </a:cubicBezTo>
                  <a:lnTo>
                    <a:pt x="21489" y="10734"/>
                  </a:lnTo>
                  <a:cubicBezTo>
                    <a:pt x="21489" y="10568"/>
                    <a:pt x="21313" y="10429"/>
                    <a:pt x="21081" y="10395"/>
                  </a:cubicBezTo>
                  <a:lnTo>
                    <a:pt x="21081" y="9703"/>
                  </a:lnTo>
                  <a:cubicBezTo>
                    <a:pt x="21313" y="9669"/>
                    <a:pt x="21489" y="9530"/>
                    <a:pt x="21489" y="9364"/>
                  </a:cubicBezTo>
                  <a:lnTo>
                    <a:pt x="21489" y="5197"/>
                  </a:lnTo>
                  <a:cubicBezTo>
                    <a:pt x="21489" y="5006"/>
                    <a:pt x="21256" y="4850"/>
                    <a:pt x="20971" y="4850"/>
                  </a:cubicBezTo>
                  <a:lnTo>
                    <a:pt x="18594" y="4850"/>
                  </a:lnTo>
                  <a:cubicBezTo>
                    <a:pt x="18308" y="4850"/>
                    <a:pt x="18075" y="5006"/>
                    <a:pt x="18075" y="5197"/>
                  </a:cubicBezTo>
                  <a:lnTo>
                    <a:pt x="18075" y="5592"/>
                  </a:lnTo>
                  <a:lnTo>
                    <a:pt x="17444" y="5592"/>
                  </a:lnTo>
                  <a:lnTo>
                    <a:pt x="17444" y="4455"/>
                  </a:lnTo>
                  <a:cubicBezTo>
                    <a:pt x="17444" y="4230"/>
                    <a:pt x="17173" y="4048"/>
                    <a:pt x="16838" y="4048"/>
                  </a:cubicBezTo>
                  <a:lnTo>
                    <a:pt x="14503" y="4048"/>
                  </a:lnTo>
                  <a:lnTo>
                    <a:pt x="14503" y="2779"/>
                  </a:lnTo>
                  <a:cubicBezTo>
                    <a:pt x="14503" y="2688"/>
                    <a:pt x="14614" y="2614"/>
                    <a:pt x="14750" y="2614"/>
                  </a:cubicBezTo>
                  <a:lnTo>
                    <a:pt x="15102" y="2614"/>
                  </a:lnTo>
                  <a:cubicBezTo>
                    <a:pt x="15238" y="2614"/>
                    <a:pt x="15349" y="2541"/>
                    <a:pt x="15349" y="2450"/>
                  </a:cubicBezTo>
                  <a:lnTo>
                    <a:pt x="15349" y="1600"/>
                  </a:lnTo>
                  <a:cubicBezTo>
                    <a:pt x="15349" y="1509"/>
                    <a:pt x="15238" y="1434"/>
                    <a:pt x="15102" y="1434"/>
                  </a:cubicBezTo>
                  <a:lnTo>
                    <a:pt x="14750" y="1434"/>
                  </a:lnTo>
                  <a:cubicBezTo>
                    <a:pt x="14614" y="1434"/>
                    <a:pt x="14503" y="1360"/>
                    <a:pt x="14503" y="1269"/>
                  </a:cubicBezTo>
                  <a:lnTo>
                    <a:pt x="14503" y="398"/>
                  </a:lnTo>
                  <a:cubicBezTo>
                    <a:pt x="14503" y="178"/>
                    <a:pt x="14238" y="0"/>
                    <a:pt x="13910" y="0"/>
                  </a:cubicBezTo>
                  <a:lnTo>
                    <a:pt x="7636" y="0"/>
                  </a:lnTo>
                  <a:close/>
                  <a:moveTo>
                    <a:pt x="9228" y="1434"/>
                  </a:moveTo>
                  <a:cubicBezTo>
                    <a:pt x="9713" y="1434"/>
                    <a:pt x="10106" y="1700"/>
                    <a:pt x="10106" y="2025"/>
                  </a:cubicBezTo>
                  <a:cubicBezTo>
                    <a:pt x="10106" y="2350"/>
                    <a:pt x="9713" y="2614"/>
                    <a:pt x="9228" y="2614"/>
                  </a:cubicBezTo>
                  <a:cubicBezTo>
                    <a:pt x="8743" y="2614"/>
                    <a:pt x="8351" y="2350"/>
                    <a:pt x="8351" y="2025"/>
                  </a:cubicBezTo>
                  <a:cubicBezTo>
                    <a:pt x="8351" y="1700"/>
                    <a:pt x="8743" y="1434"/>
                    <a:pt x="9228" y="1434"/>
                  </a:cubicBezTo>
                  <a:close/>
                  <a:moveTo>
                    <a:pt x="12317" y="1434"/>
                  </a:moveTo>
                  <a:cubicBezTo>
                    <a:pt x="12802" y="1434"/>
                    <a:pt x="13195" y="1700"/>
                    <a:pt x="13195" y="2025"/>
                  </a:cubicBezTo>
                  <a:cubicBezTo>
                    <a:pt x="13195" y="2350"/>
                    <a:pt x="12802" y="2614"/>
                    <a:pt x="12317" y="2614"/>
                  </a:cubicBezTo>
                  <a:cubicBezTo>
                    <a:pt x="11832" y="2614"/>
                    <a:pt x="11440" y="2350"/>
                    <a:pt x="11440" y="2025"/>
                  </a:cubicBezTo>
                  <a:cubicBezTo>
                    <a:pt x="11440" y="1700"/>
                    <a:pt x="11832" y="1434"/>
                    <a:pt x="12317" y="1434"/>
                  </a:cubicBezTo>
                  <a:close/>
                  <a:moveTo>
                    <a:pt x="8091" y="5474"/>
                  </a:moveTo>
                  <a:lnTo>
                    <a:pt x="13454" y="5474"/>
                  </a:lnTo>
                  <a:lnTo>
                    <a:pt x="13454" y="7795"/>
                  </a:lnTo>
                  <a:lnTo>
                    <a:pt x="8091" y="7795"/>
                  </a:lnTo>
                  <a:lnTo>
                    <a:pt x="8091" y="5474"/>
                  </a:lnTo>
                  <a:close/>
                  <a:moveTo>
                    <a:pt x="8688" y="8716"/>
                  </a:moveTo>
                  <a:cubicBezTo>
                    <a:pt x="9016" y="8716"/>
                    <a:pt x="9281" y="8895"/>
                    <a:pt x="9281" y="9116"/>
                  </a:cubicBezTo>
                  <a:cubicBezTo>
                    <a:pt x="9281" y="9336"/>
                    <a:pt x="9016" y="9514"/>
                    <a:pt x="8688" y="9514"/>
                  </a:cubicBezTo>
                  <a:cubicBezTo>
                    <a:pt x="8359" y="9514"/>
                    <a:pt x="8091" y="9336"/>
                    <a:pt x="8091" y="9116"/>
                  </a:cubicBezTo>
                  <a:cubicBezTo>
                    <a:pt x="8091" y="8895"/>
                    <a:pt x="8359" y="8716"/>
                    <a:pt x="8688" y="8716"/>
                  </a:cubicBezTo>
                  <a:close/>
                  <a:moveTo>
                    <a:pt x="10773" y="8716"/>
                  </a:moveTo>
                  <a:cubicBezTo>
                    <a:pt x="11102" y="8716"/>
                    <a:pt x="11369" y="8895"/>
                    <a:pt x="11369" y="9116"/>
                  </a:cubicBezTo>
                  <a:cubicBezTo>
                    <a:pt x="11369" y="9336"/>
                    <a:pt x="11102" y="9514"/>
                    <a:pt x="10773" y="9514"/>
                  </a:cubicBezTo>
                  <a:cubicBezTo>
                    <a:pt x="10444" y="9514"/>
                    <a:pt x="10177" y="9336"/>
                    <a:pt x="10177" y="9116"/>
                  </a:cubicBezTo>
                  <a:cubicBezTo>
                    <a:pt x="10177" y="8895"/>
                    <a:pt x="10444" y="8716"/>
                    <a:pt x="10773" y="8716"/>
                  </a:cubicBezTo>
                  <a:close/>
                  <a:moveTo>
                    <a:pt x="12858" y="8716"/>
                  </a:moveTo>
                  <a:cubicBezTo>
                    <a:pt x="13187" y="8716"/>
                    <a:pt x="13454" y="8895"/>
                    <a:pt x="13454" y="9116"/>
                  </a:cubicBezTo>
                  <a:cubicBezTo>
                    <a:pt x="13454" y="9336"/>
                    <a:pt x="13187" y="9514"/>
                    <a:pt x="12858" y="9514"/>
                  </a:cubicBezTo>
                  <a:cubicBezTo>
                    <a:pt x="12530" y="9514"/>
                    <a:pt x="12265" y="9336"/>
                    <a:pt x="12265" y="9116"/>
                  </a:cubicBezTo>
                  <a:cubicBezTo>
                    <a:pt x="12265" y="8895"/>
                    <a:pt x="12530" y="8716"/>
                    <a:pt x="12858" y="8716"/>
                  </a:cubicBezTo>
                  <a:close/>
                  <a:moveTo>
                    <a:pt x="10773" y="10277"/>
                  </a:moveTo>
                  <a:cubicBezTo>
                    <a:pt x="11801" y="10277"/>
                    <a:pt x="12768" y="10545"/>
                    <a:pt x="13495" y="11033"/>
                  </a:cubicBezTo>
                  <a:lnTo>
                    <a:pt x="11917" y="12093"/>
                  </a:lnTo>
                  <a:cubicBezTo>
                    <a:pt x="11612" y="11888"/>
                    <a:pt x="11205" y="11774"/>
                    <a:pt x="10773" y="11774"/>
                  </a:cubicBezTo>
                  <a:cubicBezTo>
                    <a:pt x="10341" y="11774"/>
                    <a:pt x="9934" y="11888"/>
                    <a:pt x="9628" y="12093"/>
                  </a:cubicBezTo>
                  <a:lnTo>
                    <a:pt x="8051" y="11033"/>
                  </a:lnTo>
                  <a:cubicBezTo>
                    <a:pt x="8778" y="10545"/>
                    <a:pt x="9745" y="10277"/>
                    <a:pt x="10773" y="10277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495300" dist="0" dir="0">
                <a:srgbClr val="000000">
                  <a:alpha val="75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81" name="Skull"/>
            <p:cNvSpPr/>
            <p:nvPr/>
          </p:nvSpPr>
          <p:spPr>
            <a:xfrm>
              <a:off x="8319361" y="931544"/>
              <a:ext cx="1375860" cy="196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547" fill="norm" stroke="1" extrusionOk="0">
                  <a:moveTo>
                    <a:pt x="10621" y="0"/>
                  </a:moveTo>
                  <a:cubicBezTo>
                    <a:pt x="8452" y="0"/>
                    <a:pt x="6450" y="505"/>
                    <a:pt x="4985" y="1420"/>
                  </a:cubicBezTo>
                  <a:cubicBezTo>
                    <a:pt x="3496" y="2351"/>
                    <a:pt x="2676" y="3652"/>
                    <a:pt x="2676" y="5082"/>
                  </a:cubicBezTo>
                  <a:cubicBezTo>
                    <a:pt x="2676" y="6422"/>
                    <a:pt x="3143" y="6794"/>
                    <a:pt x="4370" y="7570"/>
                  </a:cubicBezTo>
                  <a:cubicBezTo>
                    <a:pt x="4340" y="7270"/>
                    <a:pt x="4246" y="7098"/>
                    <a:pt x="4021" y="6689"/>
                  </a:cubicBezTo>
                  <a:cubicBezTo>
                    <a:pt x="3978" y="6612"/>
                    <a:pt x="3931" y="6527"/>
                    <a:pt x="3879" y="6433"/>
                  </a:cubicBezTo>
                  <a:cubicBezTo>
                    <a:pt x="3439" y="5619"/>
                    <a:pt x="3776" y="4807"/>
                    <a:pt x="3791" y="4773"/>
                  </a:cubicBezTo>
                  <a:lnTo>
                    <a:pt x="4155" y="4851"/>
                  </a:lnTo>
                  <a:lnTo>
                    <a:pt x="4521" y="4929"/>
                  </a:lnTo>
                  <a:cubicBezTo>
                    <a:pt x="4518" y="4936"/>
                    <a:pt x="4245" y="5601"/>
                    <a:pt x="4590" y="6237"/>
                  </a:cubicBezTo>
                  <a:cubicBezTo>
                    <a:pt x="4640" y="6331"/>
                    <a:pt x="4687" y="6414"/>
                    <a:pt x="4729" y="6491"/>
                  </a:cubicBezTo>
                  <a:cubicBezTo>
                    <a:pt x="5021" y="7020"/>
                    <a:pt x="5143" y="7240"/>
                    <a:pt x="5143" y="7835"/>
                  </a:cubicBezTo>
                  <a:cubicBezTo>
                    <a:pt x="5143" y="8142"/>
                    <a:pt x="5028" y="8416"/>
                    <a:pt x="4918" y="8681"/>
                  </a:cubicBezTo>
                  <a:cubicBezTo>
                    <a:pt x="4785" y="8999"/>
                    <a:pt x="4670" y="9274"/>
                    <a:pt x="4760" y="9569"/>
                  </a:cubicBezTo>
                  <a:cubicBezTo>
                    <a:pt x="4915" y="10082"/>
                    <a:pt x="5546" y="10399"/>
                    <a:pt x="6042" y="10399"/>
                  </a:cubicBezTo>
                  <a:cubicBezTo>
                    <a:pt x="7019" y="10399"/>
                    <a:pt x="7441" y="11009"/>
                    <a:pt x="7573" y="11479"/>
                  </a:cubicBezTo>
                  <a:lnTo>
                    <a:pt x="8480" y="11479"/>
                  </a:lnTo>
                  <a:lnTo>
                    <a:pt x="8480" y="10919"/>
                  </a:lnTo>
                  <a:lnTo>
                    <a:pt x="9243" y="10919"/>
                  </a:lnTo>
                  <a:lnTo>
                    <a:pt x="9243" y="11479"/>
                  </a:lnTo>
                  <a:lnTo>
                    <a:pt x="10238" y="11479"/>
                  </a:lnTo>
                  <a:lnTo>
                    <a:pt x="10238" y="10919"/>
                  </a:lnTo>
                  <a:lnTo>
                    <a:pt x="11001" y="10919"/>
                  </a:lnTo>
                  <a:lnTo>
                    <a:pt x="11001" y="11479"/>
                  </a:lnTo>
                  <a:lnTo>
                    <a:pt x="11999" y="11479"/>
                  </a:lnTo>
                  <a:lnTo>
                    <a:pt x="11999" y="10919"/>
                  </a:lnTo>
                  <a:lnTo>
                    <a:pt x="12760" y="10919"/>
                  </a:lnTo>
                  <a:lnTo>
                    <a:pt x="12760" y="11479"/>
                  </a:lnTo>
                  <a:lnTo>
                    <a:pt x="13669" y="11479"/>
                  </a:lnTo>
                  <a:cubicBezTo>
                    <a:pt x="13801" y="11009"/>
                    <a:pt x="14223" y="10399"/>
                    <a:pt x="15200" y="10399"/>
                  </a:cubicBezTo>
                  <a:cubicBezTo>
                    <a:pt x="15696" y="10399"/>
                    <a:pt x="16327" y="10082"/>
                    <a:pt x="16482" y="9569"/>
                  </a:cubicBezTo>
                  <a:cubicBezTo>
                    <a:pt x="16572" y="9274"/>
                    <a:pt x="16457" y="8999"/>
                    <a:pt x="16324" y="8681"/>
                  </a:cubicBezTo>
                  <a:cubicBezTo>
                    <a:pt x="16214" y="8416"/>
                    <a:pt x="16099" y="8142"/>
                    <a:pt x="16099" y="7835"/>
                  </a:cubicBezTo>
                  <a:cubicBezTo>
                    <a:pt x="16099" y="7239"/>
                    <a:pt x="16219" y="7020"/>
                    <a:pt x="16511" y="6491"/>
                  </a:cubicBezTo>
                  <a:cubicBezTo>
                    <a:pt x="16553" y="6414"/>
                    <a:pt x="16599" y="6331"/>
                    <a:pt x="16650" y="6237"/>
                  </a:cubicBezTo>
                  <a:cubicBezTo>
                    <a:pt x="16994" y="5601"/>
                    <a:pt x="16724" y="4936"/>
                    <a:pt x="16721" y="4929"/>
                  </a:cubicBezTo>
                  <a:lnTo>
                    <a:pt x="17451" y="4773"/>
                  </a:lnTo>
                  <a:cubicBezTo>
                    <a:pt x="17466" y="4807"/>
                    <a:pt x="17804" y="5619"/>
                    <a:pt x="17362" y="6433"/>
                  </a:cubicBezTo>
                  <a:cubicBezTo>
                    <a:pt x="17311" y="6527"/>
                    <a:pt x="17264" y="6611"/>
                    <a:pt x="17221" y="6688"/>
                  </a:cubicBezTo>
                  <a:cubicBezTo>
                    <a:pt x="16996" y="7097"/>
                    <a:pt x="16901" y="7270"/>
                    <a:pt x="16872" y="7570"/>
                  </a:cubicBezTo>
                  <a:cubicBezTo>
                    <a:pt x="18099" y="6794"/>
                    <a:pt x="18566" y="6422"/>
                    <a:pt x="18566" y="5082"/>
                  </a:cubicBezTo>
                  <a:cubicBezTo>
                    <a:pt x="18566" y="3652"/>
                    <a:pt x="17744" y="2352"/>
                    <a:pt x="16255" y="1420"/>
                  </a:cubicBezTo>
                  <a:cubicBezTo>
                    <a:pt x="14790" y="505"/>
                    <a:pt x="12790" y="0"/>
                    <a:pt x="10621" y="0"/>
                  </a:cubicBezTo>
                  <a:close/>
                  <a:moveTo>
                    <a:pt x="7922" y="5910"/>
                  </a:moveTo>
                  <a:cubicBezTo>
                    <a:pt x="10338" y="5910"/>
                    <a:pt x="9900" y="7158"/>
                    <a:pt x="9461" y="7626"/>
                  </a:cubicBezTo>
                  <a:cubicBezTo>
                    <a:pt x="9021" y="8094"/>
                    <a:pt x="7592" y="9302"/>
                    <a:pt x="6384" y="8054"/>
                  </a:cubicBezTo>
                  <a:cubicBezTo>
                    <a:pt x="5176" y="6806"/>
                    <a:pt x="6275" y="5910"/>
                    <a:pt x="7922" y="5910"/>
                  </a:cubicBezTo>
                  <a:close/>
                  <a:moveTo>
                    <a:pt x="13319" y="5910"/>
                  </a:moveTo>
                  <a:cubicBezTo>
                    <a:pt x="14966" y="5910"/>
                    <a:pt x="16063" y="6806"/>
                    <a:pt x="14855" y="8054"/>
                  </a:cubicBezTo>
                  <a:cubicBezTo>
                    <a:pt x="13647" y="9302"/>
                    <a:pt x="12220" y="8094"/>
                    <a:pt x="11781" y="7626"/>
                  </a:cubicBezTo>
                  <a:cubicBezTo>
                    <a:pt x="11342" y="7158"/>
                    <a:pt x="10904" y="5910"/>
                    <a:pt x="13319" y="5910"/>
                  </a:cubicBezTo>
                  <a:close/>
                  <a:moveTo>
                    <a:pt x="10621" y="8587"/>
                  </a:moveTo>
                  <a:cubicBezTo>
                    <a:pt x="11915" y="8863"/>
                    <a:pt x="11935" y="9797"/>
                    <a:pt x="11568" y="10103"/>
                  </a:cubicBezTo>
                  <a:cubicBezTo>
                    <a:pt x="11202" y="10409"/>
                    <a:pt x="10621" y="9935"/>
                    <a:pt x="10621" y="9935"/>
                  </a:cubicBezTo>
                  <a:cubicBezTo>
                    <a:pt x="10621" y="9935"/>
                    <a:pt x="10040" y="10409"/>
                    <a:pt x="9674" y="10103"/>
                  </a:cubicBezTo>
                  <a:cubicBezTo>
                    <a:pt x="9307" y="9797"/>
                    <a:pt x="9327" y="8863"/>
                    <a:pt x="10621" y="8587"/>
                  </a:cubicBezTo>
                  <a:close/>
                  <a:moveTo>
                    <a:pt x="5992" y="10937"/>
                  </a:moveTo>
                  <a:cubicBezTo>
                    <a:pt x="6051" y="12945"/>
                    <a:pt x="6696" y="13311"/>
                    <a:pt x="7391" y="13396"/>
                  </a:cubicBezTo>
                  <a:cubicBezTo>
                    <a:pt x="8607" y="13545"/>
                    <a:pt x="10601" y="13547"/>
                    <a:pt x="10621" y="13547"/>
                  </a:cubicBezTo>
                  <a:cubicBezTo>
                    <a:pt x="10641" y="13547"/>
                    <a:pt x="12634" y="13545"/>
                    <a:pt x="13848" y="13396"/>
                  </a:cubicBezTo>
                  <a:cubicBezTo>
                    <a:pt x="14988" y="13256"/>
                    <a:pt x="15221" y="12164"/>
                    <a:pt x="15250" y="10937"/>
                  </a:cubicBezTo>
                  <a:cubicBezTo>
                    <a:pt x="15233" y="10938"/>
                    <a:pt x="15215" y="10941"/>
                    <a:pt x="15197" y="10941"/>
                  </a:cubicBezTo>
                  <a:cubicBezTo>
                    <a:pt x="14628" y="10941"/>
                    <a:pt x="14455" y="11406"/>
                    <a:pt x="14403" y="11637"/>
                  </a:cubicBezTo>
                  <a:lnTo>
                    <a:pt x="14403" y="12580"/>
                  </a:lnTo>
                  <a:lnTo>
                    <a:pt x="13640" y="12580"/>
                  </a:lnTo>
                  <a:lnTo>
                    <a:pt x="13640" y="12020"/>
                  </a:lnTo>
                  <a:lnTo>
                    <a:pt x="12760" y="12020"/>
                  </a:lnTo>
                  <a:lnTo>
                    <a:pt x="12760" y="12580"/>
                  </a:lnTo>
                  <a:lnTo>
                    <a:pt x="11997" y="12580"/>
                  </a:lnTo>
                  <a:lnTo>
                    <a:pt x="11997" y="12020"/>
                  </a:lnTo>
                  <a:lnTo>
                    <a:pt x="11001" y="12020"/>
                  </a:lnTo>
                  <a:lnTo>
                    <a:pt x="11001" y="12580"/>
                  </a:lnTo>
                  <a:lnTo>
                    <a:pt x="10238" y="12580"/>
                  </a:lnTo>
                  <a:lnTo>
                    <a:pt x="10238" y="12020"/>
                  </a:lnTo>
                  <a:lnTo>
                    <a:pt x="9243" y="12020"/>
                  </a:lnTo>
                  <a:lnTo>
                    <a:pt x="9243" y="12580"/>
                  </a:lnTo>
                  <a:lnTo>
                    <a:pt x="8480" y="12580"/>
                  </a:lnTo>
                  <a:lnTo>
                    <a:pt x="8480" y="12020"/>
                  </a:lnTo>
                  <a:lnTo>
                    <a:pt x="7599" y="12020"/>
                  </a:lnTo>
                  <a:lnTo>
                    <a:pt x="7599" y="12580"/>
                  </a:lnTo>
                  <a:lnTo>
                    <a:pt x="6836" y="12580"/>
                  </a:lnTo>
                  <a:lnTo>
                    <a:pt x="6836" y="11637"/>
                  </a:lnTo>
                  <a:cubicBezTo>
                    <a:pt x="6785" y="11406"/>
                    <a:pt x="6611" y="10941"/>
                    <a:pt x="6042" y="10941"/>
                  </a:cubicBezTo>
                  <a:cubicBezTo>
                    <a:pt x="6025" y="10941"/>
                    <a:pt x="6008" y="10938"/>
                    <a:pt x="5992" y="10937"/>
                  </a:cubicBezTo>
                  <a:close/>
                  <a:moveTo>
                    <a:pt x="18724" y="11960"/>
                  </a:moveTo>
                  <a:cubicBezTo>
                    <a:pt x="18679" y="11960"/>
                    <a:pt x="18630" y="11962"/>
                    <a:pt x="18578" y="11965"/>
                  </a:cubicBezTo>
                  <a:cubicBezTo>
                    <a:pt x="17773" y="12017"/>
                    <a:pt x="17571" y="12819"/>
                    <a:pt x="16975" y="13190"/>
                  </a:cubicBezTo>
                  <a:cubicBezTo>
                    <a:pt x="16446" y="13520"/>
                    <a:pt x="3685" y="18765"/>
                    <a:pt x="3126" y="19006"/>
                  </a:cubicBezTo>
                  <a:cubicBezTo>
                    <a:pt x="2780" y="19156"/>
                    <a:pt x="2366" y="19181"/>
                    <a:pt x="1954" y="19181"/>
                  </a:cubicBezTo>
                  <a:cubicBezTo>
                    <a:pt x="1744" y="19181"/>
                    <a:pt x="1534" y="19175"/>
                    <a:pt x="1334" y="19175"/>
                  </a:cubicBezTo>
                  <a:cubicBezTo>
                    <a:pt x="731" y="19175"/>
                    <a:pt x="215" y="19234"/>
                    <a:pt x="37" y="19710"/>
                  </a:cubicBezTo>
                  <a:cubicBezTo>
                    <a:pt x="-177" y="20284"/>
                    <a:pt x="567" y="20350"/>
                    <a:pt x="1329" y="20802"/>
                  </a:cubicBezTo>
                  <a:cubicBezTo>
                    <a:pt x="1924" y="21156"/>
                    <a:pt x="1829" y="21547"/>
                    <a:pt x="2523" y="21547"/>
                  </a:cubicBezTo>
                  <a:cubicBezTo>
                    <a:pt x="2570" y="21547"/>
                    <a:pt x="2622" y="21545"/>
                    <a:pt x="2676" y="21541"/>
                  </a:cubicBezTo>
                  <a:cubicBezTo>
                    <a:pt x="3480" y="21487"/>
                    <a:pt x="3676" y="20683"/>
                    <a:pt x="4269" y="20310"/>
                  </a:cubicBezTo>
                  <a:cubicBezTo>
                    <a:pt x="4796" y="19978"/>
                    <a:pt x="17548" y="14736"/>
                    <a:pt x="18109" y="14497"/>
                  </a:cubicBezTo>
                  <a:cubicBezTo>
                    <a:pt x="18446" y="14353"/>
                    <a:pt x="18847" y="14327"/>
                    <a:pt x="19248" y="14327"/>
                  </a:cubicBezTo>
                  <a:cubicBezTo>
                    <a:pt x="19480" y="14327"/>
                    <a:pt x="19714" y="14336"/>
                    <a:pt x="19934" y="14336"/>
                  </a:cubicBezTo>
                  <a:cubicBezTo>
                    <a:pt x="20523" y="14336"/>
                    <a:pt x="21024" y="14272"/>
                    <a:pt x="21202" y="13805"/>
                  </a:cubicBezTo>
                  <a:cubicBezTo>
                    <a:pt x="21421" y="13232"/>
                    <a:pt x="20676" y="13163"/>
                    <a:pt x="19917" y="12708"/>
                  </a:cubicBezTo>
                  <a:cubicBezTo>
                    <a:pt x="19323" y="12351"/>
                    <a:pt x="19425" y="11960"/>
                    <a:pt x="18724" y="11960"/>
                  </a:cubicBezTo>
                  <a:close/>
                  <a:moveTo>
                    <a:pt x="2384" y="11965"/>
                  </a:moveTo>
                  <a:cubicBezTo>
                    <a:pt x="1828" y="12014"/>
                    <a:pt x="1878" y="12376"/>
                    <a:pt x="1324" y="12708"/>
                  </a:cubicBezTo>
                  <a:cubicBezTo>
                    <a:pt x="566" y="13163"/>
                    <a:pt x="-179" y="13232"/>
                    <a:pt x="40" y="13805"/>
                  </a:cubicBezTo>
                  <a:cubicBezTo>
                    <a:pt x="399" y="14747"/>
                    <a:pt x="2077" y="14046"/>
                    <a:pt x="3133" y="14497"/>
                  </a:cubicBezTo>
                  <a:cubicBezTo>
                    <a:pt x="3352" y="14590"/>
                    <a:pt x="5429" y="15447"/>
                    <a:pt x="7913" y="16476"/>
                  </a:cubicBezTo>
                  <a:cubicBezTo>
                    <a:pt x="8576" y="16201"/>
                    <a:pt x="9270" y="15914"/>
                    <a:pt x="9963" y="15625"/>
                  </a:cubicBezTo>
                  <a:cubicBezTo>
                    <a:pt x="7086" y="14426"/>
                    <a:pt x="4499" y="13335"/>
                    <a:pt x="4267" y="13190"/>
                  </a:cubicBezTo>
                  <a:cubicBezTo>
                    <a:pt x="3671" y="12819"/>
                    <a:pt x="3468" y="12017"/>
                    <a:pt x="2664" y="11965"/>
                  </a:cubicBezTo>
                  <a:cubicBezTo>
                    <a:pt x="2556" y="11958"/>
                    <a:pt x="2464" y="11958"/>
                    <a:pt x="2384" y="11965"/>
                  </a:cubicBezTo>
                  <a:close/>
                  <a:moveTo>
                    <a:pt x="13327" y="17024"/>
                  </a:moveTo>
                  <a:cubicBezTo>
                    <a:pt x="12662" y="17299"/>
                    <a:pt x="11972" y="17587"/>
                    <a:pt x="11279" y="17875"/>
                  </a:cubicBezTo>
                  <a:cubicBezTo>
                    <a:pt x="14155" y="19074"/>
                    <a:pt x="16739" y="20164"/>
                    <a:pt x="16970" y="20310"/>
                  </a:cubicBezTo>
                  <a:cubicBezTo>
                    <a:pt x="17563" y="20683"/>
                    <a:pt x="17762" y="21487"/>
                    <a:pt x="18566" y="21541"/>
                  </a:cubicBezTo>
                  <a:cubicBezTo>
                    <a:pt x="19428" y="21600"/>
                    <a:pt x="19275" y="21180"/>
                    <a:pt x="19910" y="20802"/>
                  </a:cubicBezTo>
                  <a:cubicBezTo>
                    <a:pt x="20673" y="20350"/>
                    <a:pt x="21417" y="20284"/>
                    <a:pt x="21202" y="19710"/>
                  </a:cubicBezTo>
                  <a:cubicBezTo>
                    <a:pt x="20850" y="18767"/>
                    <a:pt x="19169" y="19461"/>
                    <a:pt x="18116" y="19006"/>
                  </a:cubicBezTo>
                  <a:cubicBezTo>
                    <a:pt x="17898" y="18912"/>
                    <a:pt x="15814" y="18054"/>
                    <a:pt x="13327" y="17024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495300" dist="0" dir="0">
                <a:srgbClr val="000000">
                  <a:alpha val="75000"/>
                </a:srgbClr>
              </a:outerShdw>
            </a:effectLst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b="0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383" name="maze-states.pdf" descr="maze-states.pdf"/>
          <p:cNvPicPr>
            <a:picLocks noChangeAspect="1"/>
          </p:cNvPicPr>
          <p:nvPr/>
        </p:nvPicPr>
        <p:blipFill>
          <a:blip r:embed="rId3">
            <a:extLst/>
          </a:blip>
          <a:srcRect l="0" t="0" r="46039" b="0"/>
          <a:stretch>
            <a:fillRect/>
          </a:stretch>
        </p:blipFill>
        <p:spPr>
          <a:xfrm>
            <a:off x="103832" y="5147242"/>
            <a:ext cx="22910154" cy="387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maze-states-f2.pdf" descr="maze-states-f2.pdf"/>
          <p:cNvPicPr>
            <a:picLocks noChangeAspect="1"/>
          </p:cNvPicPr>
          <p:nvPr/>
        </p:nvPicPr>
        <p:blipFill>
          <a:blip r:embed="rId4">
            <a:extLst/>
          </a:blip>
          <a:srcRect l="0" t="0" r="62080" b="0"/>
          <a:stretch>
            <a:fillRect/>
          </a:stretch>
        </p:blipFill>
        <p:spPr>
          <a:xfrm>
            <a:off x="7011316" y="8326855"/>
            <a:ext cx="16099230" cy="3876737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ARGET_FOUND"/>
          <p:cNvSpPr txBox="1"/>
          <p:nvPr/>
        </p:nvSpPr>
        <p:spPr>
          <a:xfrm>
            <a:off x="18954581" y="8323230"/>
            <a:ext cx="2807767" cy="594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9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TARGET_FOUND</a:t>
            </a:r>
          </a:p>
        </p:txBody>
      </p:sp>
      <p:sp>
        <p:nvSpPr>
          <p:cNvPr id="386" name="Cell(0,0)"/>
          <p:cNvSpPr txBox="1"/>
          <p:nvPr/>
        </p:nvSpPr>
        <p:spPr>
          <a:xfrm rot="5400000">
            <a:off x="-117772" y="2348848"/>
            <a:ext cx="4102101" cy="105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7800" tIns="177800" rIns="177800" bIns="177800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Cell(0,0)</a:t>
            </a:r>
          </a:p>
        </p:txBody>
      </p:sp>
      <p:sp>
        <p:nvSpPr>
          <p:cNvPr id="387" name="Cell(1,0)"/>
          <p:cNvSpPr txBox="1"/>
          <p:nvPr/>
        </p:nvSpPr>
        <p:spPr>
          <a:xfrm rot="5400000">
            <a:off x="997732" y="2348848"/>
            <a:ext cx="4102101" cy="105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7800" tIns="177800" rIns="177800" bIns="177800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Cell(1,0)</a:t>
            </a:r>
          </a:p>
        </p:txBody>
      </p:sp>
      <p:sp>
        <p:nvSpPr>
          <p:cNvPr id="388" name="Cell(2,0)"/>
          <p:cNvSpPr txBox="1"/>
          <p:nvPr/>
        </p:nvSpPr>
        <p:spPr>
          <a:xfrm rot="5400000">
            <a:off x="2095117" y="2348848"/>
            <a:ext cx="4102101" cy="105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7800" tIns="177800" rIns="177800" bIns="177800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Cell(2,0)</a:t>
            </a:r>
          </a:p>
        </p:txBody>
      </p:sp>
      <p:sp>
        <p:nvSpPr>
          <p:cNvPr id="389" name="Cell(3,0)"/>
          <p:cNvSpPr txBox="1"/>
          <p:nvPr/>
        </p:nvSpPr>
        <p:spPr>
          <a:xfrm rot="5400000">
            <a:off x="3204204" y="2348848"/>
            <a:ext cx="4102101" cy="105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7800" tIns="177800" rIns="177800" bIns="177800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Cell(3,0)</a:t>
            </a:r>
          </a:p>
        </p:txBody>
      </p:sp>
      <p:sp>
        <p:nvSpPr>
          <p:cNvPr id="390" name="Start(0,0)"/>
          <p:cNvSpPr txBox="1"/>
          <p:nvPr/>
        </p:nvSpPr>
        <p:spPr>
          <a:xfrm rot="5400000">
            <a:off x="4308006" y="2348848"/>
            <a:ext cx="4102101" cy="105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7800" tIns="177800" rIns="177800" bIns="177800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Start(0,0)</a:t>
            </a:r>
          </a:p>
        </p:txBody>
      </p:sp>
      <p:sp>
        <p:nvSpPr>
          <p:cNvPr id="391" name="Target(3,0)"/>
          <p:cNvSpPr txBox="1"/>
          <p:nvPr/>
        </p:nvSpPr>
        <p:spPr>
          <a:xfrm rot="5400000">
            <a:off x="5433235" y="2351688"/>
            <a:ext cx="4056982" cy="105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7800" tIns="177800" rIns="177800" bIns="177800" anchor="ctr">
            <a:spAutoFit/>
          </a:bodyPr>
          <a:lstStyle>
            <a:lvl1pPr>
              <a:defRPr b="0" sz="4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Target(3,0)</a:t>
            </a:r>
          </a:p>
        </p:txBody>
      </p:sp>
      <p:sp>
        <p:nvSpPr>
          <p:cNvPr id="392" name="Rectangle"/>
          <p:cNvSpPr/>
          <p:nvPr/>
        </p:nvSpPr>
        <p:spPr>
          <a:xfrm>
            <a:off x="6006867" y="6353504"/>
            <a:ext cx="2145466" cy="1709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3" name="Rectangle"/>
          <p:cNvSpPr/>
          <p:nvPr/>
        </p:nvSpPr>
        <p:spPr>
          <a:xfrm>
            <a:off x="8139197" y="6353504"/>
            <a:ext cx="2145467" cy="1709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4" name="Rectangle"/>
          <p:cNvSpPr/>
          <p:nvPr/>
        </p:nvSpPr>
        <p:spPr>
          <a:xfrm>
            <a:off x="10283576" y="6353504"/>
            <a:ext cx="6362529" cy="1709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5" name="Rectangle"/>
          <p:cNvSpPr/>
          <p:nvPr/>
        </p:nvSpPr>
        <p:spPr>
          <a:xfrm>
            <a:off x="7320551" y="9506983"/>
            <a:ext cx="15903441" cy="23662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6" name="Line"/>
          <p:cNvSpPr/>
          <p:nvPr/>
        </p:nvSpPr>
        <p:spPr>
          <a:xfrm>
            <a:off x="21913451" y="7627804"/>
            <a:ext cx="1" cy="1985576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7" name="Shape"/>
          <p:cNvSpPr/>
          <p:nvPr/>
        </p:nvSpPr>
        <p:spPr>
          <a:xfrm>
            <a:off x="14507061" y="7056685"/>
            <a:ext cx="2262367" cy="1578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9" fill="norm" stroke="1" extrusionOk="0">
                <a:moveTo>
                  <a:pt x="0" y="1055"/>
                </a:moveTo>
                <a:cubicBezTo>
                  <a:pt x="3529" y="112"/>
                  <a:pt x="7128" y="-201"/>
                  <a:pt x="10711" y="125"/>
                </a:cubicBezTo>
                <a:cubicBezTo>
                  <a:pt x="12533" y="290"/>
                  <a:pt x="14346" y="620"/>
                  <a:pt x="16166" y="824"/>
                </a:cubicBezTo>
                <a:cubicBezTo>
                  <a:pt x="17973" y="1026"/>
                  <a:pt x="19787" y="1103"/>
                  <a:pt x="21600" y="1055"/>
                </a:cubicBezTo>
                <a:lnTo>
                  <a:pt x="21600" y="21399"/>
                </a:lnTo>
                <a:lnTo>
                  <a:pt x="0" y="21399"/>
                </a:lnTo>
                <a:lnTo>
                  <a:pt x="0" y="10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8" name="Rectangle"/>
          <p:cNvSpPr/>
          <p:nvPr/>
        </p:nvSpPr>
        <p:spPr>
          <a:xfrm>
            <a:off x="16641288" y="6351967"/>
            <a:ext cx="6570013" cy="34524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4" grpId="7"/>
      <p:bldP build="whole" bldLvl="1" animBg="1" rev="0" advAuto="0" spid="397" grpId="5"/>
      <p:bldP build="whole" bldLvl="1" animBg="1" rev="0" advAuto="0" spid="392" grpId="1"/>
      <p:bldP build="whole" bldLvl="1" animBg="1" rev="0" advAuto="0" spid="395" grpId="6"/>
      <p:bldP build="whole" bldLvl="1" animBg="1" rev="0" advAuto="0" spid="398" grpId="4"/>
      <p:bldP build="whole" bldLvl="1" animBg="1" rev="0" advAuto="0" spid="394" grpId="3"/>
      <p:bldP build="whole" bldLvl="1" animBg="1" rev="0" advAuto="0" spid="39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"/>
          <p:cNvSpPr/>
          <p:nvPr/>
        </p:nvSpPr>
        <p:spPr>
          <a:xfrm>
            <a:off x="-377449" y="5344221"/>
            <a:ext cx="25138898" cy="737089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3" name="Verification Detecting &quot;Bad States&quot;"/>
          <p:cNvSpPr txBox="1"/>
          <p:nvPr>
            <p:ph type="title"/>
          </p:nvPr>
        </p:nvSpPr>
        <p:spPr>
          <a:xfrm>
            <a:off x="1297119" y="625078"/>
            <a:ext cx="21789762" cy="3036094"/>
          </a:xfrm>
          <a:prstGeom prst="rect">
            <a:avLst/>
          </a:prstGeom>
        </p:spPr>
        <p:txBody>
          <a:bodyPr/>
          <a:lstStyle/>
          <a:p>
            <a:pPr/>
            <a:r>
              <a:t>Verification</a:t>
            </a:r>
            <a:r>
              <a:rPr>
                <a:latin typeface="Myriad Pro"/>
                <a:ea typeface="Myriad Pro"/>
                <a:cs typeface="Myriad Pro"/>
                <a:sym typeface="Myriad Pro"/>
              </a:rPr>
              <a:t> Detecting "Bad States"</a:t>
            </a:r>
          </a:p>
        </p:txBody>
      </p:sp>
      <p:grpSp>
        <p:nvGrpSpPr>
          <p:cNvPr id="406" name="Image"/>
          <p:cNvGrpSpPr/>
          <p:nvPr/>
        </p:nvGrpSpPr>
        <p:grpSpPr>
          <a:xfrm>
            <a:off x="8451392" y="7503353"/>
            <a:ext cx="7481216" cy="5808033"/>
            <a:chOff x="0" y="0"/>
            <a:chExt cx="7481214" cy="5808032"/>
          </a:xfrm>
        </p:grpSpPr>
        <p:pic>
          <p:nvPicPr>
            <p:cNvPr id="40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50" y="69850"/>
              <a:ext cx="7341515" cy="56683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481215" cy="5808033"/>
            </a:xfrm>
            <a:prstGeom prst="rect">
              <a:avLst/>
            </a:prstGeom>
            <a:effectLst/>
          </p:spPr>
        </p:pic>
      </p:grpSp>
      <p:sp>
        <p:nvSpPr>
          <p:cNvPr id="407" name="Robot"/>
          <p:cNvSpPr/>
          <p:nvPr/>
        </p:nvSpPr>
        <p:spPr>
          <a:xfrm>
            <a:off x="11126364" y="12132536"/>
            <a:ext cx="600744" cy="897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8" name="Skull"/>
          <p:cNvSpPr/>
          <p:nvPr/>
        </p:nvSpPr>
        <p:spPr>
          <a:xfrm>
            <a:off x="14273969" y="7764358"/>
            <a:ext cx="628548" cy="897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1" h="21547" fill="norm" stroke="1" extrusionOk="0">
                <a:moveTo>
                  <a:pt x="10621" y="0"/>
                </a:moveTo>
                <a:cubicBezTo>
                  <a:pt x="8452" y="0"/>
                  <a:pt x="6450" y="505"/>
                  <a:pt x="4985" y="1420"/>
                </a:cubicBezTo>
                <a:cubicBezTo>
                  <a:pt x="3496" y="2351"/>
                  <a:pt x="2676" y="3652"/>
                  <a:pt x="2676" y="5082"/>
                </a:cubicBezTo>
                <a:cubicBezTo>
                  <a:pt x="2676" y="6422"/>
                  <a:pt x="3143" y="6794"/>
                  <a:pt x="4370" y="7570"/>
                </a:cubicBezTo>
                <a:cubicBezTo>
                  <a:pt x="4340" y="7270"/>
                  <a:pt x="4246" y="7098"/>
                  <a:pt x="4021" y="6689"/>
                </a:cubicBezTo>
                <a:cubicBezTo>
                  <a:pt x="3978" y="6612"/>
                  <a:pt x="3931" y="6527"/>
                  <a:pt x="3879" y="6433"/>
                </a:cubicBezTo>
                <a:cubicBezTo>
                  <a:pt x="3439" y="5619"/>
                  <a:pt x="3776" y="4807"/>
                  <a:pt x="3791" y="4773"/>
                </a:cubicBezTo>
                <a:lnTo>
                  <a:pt x="4155" y="4851"/>
                </a:lnTo>
                <a:lnTo>
                  <a:pt x="4521" y="4929"/>
                </a:lnTo>
                <a:cubicBezTo>
                  <a:pt x="4518" y="4936"/>
                  <a:pt x="4245" y="5601"/>
                  <a:pt x="4590" y="6237"/>
                </a:cubicBezTo>
                <a:cubicBezTo>
                  <a:pt x="4640" y="6331"/>
                  <a:pt x="4687" y="6414"/>
                  <a:pt x="4729" y="6491"/>
                </a:cubicBezTo>
                <a:cubicBezTo>
                  <a:pt x="5021" y="7020"/>
                  <a:pt x="5143" y="7240"/>
                  <a:pt x="5143" y="7835"/>
                </a:cubicBezTo>
                <a:cubicBezTo>
                  <a:pt x="5143" y="8142"/>
                  <a:pt x="5028" y="8416"/>
                  <a:pt x="4918" y="8681"/>
                </a:cubicBezTo>
                <a:cubicBezTo>
                  <a:pt x="4785" y="8999"/>
                  <a:pt x="4670" y="9274"/>
                  <a:pt x="4760" y="9569"/>
                </a:cubicBezTo>
                <a:cubicBezTo>
                  <a:pt x="4915" y="10082"/>
                  <a:pt x="5546" y="10399"/>
                  <a:pt x="6042" y="10399"/>
                </a:cubicBezTo>
                <a:cubicBezTo>
                  <a:pt x="7019" y="10399"/>
                  <a:pt x="7441" y="11009"/>
                  <a:pt x="7573" y="11479"/>
                </a:cubicBezTo>
                <a:lnTo>
                  <a:pt x="8480" y="11479"/>
                </a:lnTo>
                <a:lnTo>
                  <a:pt x="8480" y="10919"/>
                </a:lnTo>
                <a:lnTo>
                  <a:pt x="9243" y="10919"/>
                </a:lnTo>
                <a:lnTo>
                  <a:pt x="9243" y="11479"/>
                </a:lnTo>
                <a:lnTo>
                  <a:pt x="10238" y="11479"/>
                </a:lnTo>
                <a:lnTo>
                  <a:pt x="10238" y="10919"/>
                </a:lnTo>
                <a:lnTo>
                  <a:pt x="11001" y="10919"/>
                </a:lnTo>
                <a:lnTo>
                  <a:pt x="11001" y="11479"/>
                </a:lnTo>
                <a:lnTo>
                  <a:pt x="11999" y="11479"/>
                </a:lnTo>
                <a:lnTo>
                  <a:pt x="11999" y="10919"/>
                </a:lnTo>
                <a:lnTo>
                  <a:pt x="12760" y="10919"/>
                </a:lnTo>
                <a:lnTo>
                  <a:pt x="12760" y="11479"/>
                </a:lnTo>
                <a:lnTo>
                  <a:pt x="13669" y="11479"/>
                </a:lnTo>
                <a:cubicBezTo>
                  <a:pt x="13801" y="11009"/>
                  <a:pt x="14223" y="10399"/>
                  <a:pt x="15200" y="10399"/>
                </a:cubicBezTo>
                <a:cubicBezTo>
                  <a:pt x="15696" y="10399"/>
                  <a:pt x="16327" y="10082"/>
                  <a:pt x="16482" y="9569"/>
                </a:cubicBezTo>
                <a:cubicBezTo>
                  <a:pt x="16572" y="9274"/>
                  <a:pt x="16457" y="8999"/>
                  <a:pt x="16324" y="8681"/>
                </a:cubicBezTo>
                <a:cubicBezTo>
                  <a:pt x="16214" y="8416"/>
                  <a:pt x="16099" y="8142"/>
                  <a:pt x="16099" y="7835"/>
                </a:cubicBezTo>
                <a:cubicBezTo>
                  <a:pt x="16099" y="7239"/>
                  <a:pt x="16219" y="7020"/>
                  <a:pt x="16511" y="6491"/>
                </a:cubicBezTo>
                <a:cubicBezTo>
                  <a:pt x="16553" y="6414"/>
                  <a:pt x="16599" y="6331"/>
                  <a:pt x="16650" y="6237"/>
                </a:cubicBezTo>
                <a:cubicBezTo>
                  <a:pt x="16994" y="5601"/>
                  <a:pt x="16724" y="4936"/>
                  <a:pt x="16721" y="4929"/>
                </a:cubicBezTo>
                <a:lnTo>
                  <a:pt x="17451" y="4773"/>
                </a:lnTo>
                <a:cubicBezTo>
                  <a:pt x="17466" y="4807"/>
                  <a:pt x="17804" y="5619"/>
                  <a:pt x="17362" y="6433"/>
                </a:cubicBezTo>
                <a:cubicBezTo>
                  <a:pt x="17311" y="6527"/>
                  <a:pt x="17264" y="6611"/>
                  <a:pt x="17221" y="6688"/>
                </a:cubicBezTo>
                <a:cubicBezTo>
                  <a:pt x="16996" y="7097"/>
                  <a:pt x="16901" y="7270"/>
                  <a:pt x="16872" y="7570"/>
                </a:cubicBezTo>
                <a:cubicBezTo>
                  <a:pt x="18099" y="6794"/>
                  <a:pt x="18566" y="6422"/>
                  <a:pt x="18566" y="5082"/>
                </a:cubicBezTo>
                <a:cubicBezTo>
                  <a:pt x="18566" y="3652"/>
                  <a:pt x="17744" y="2352"/>
                  <a:pt x="16255" y="1420"/>
                </a:cubicBezTo>
                <a:cubicBezTo>
                  <a:pt x="14790" y="505"/>
                  <a:pt x="12790" y="0"/>
                  <a:pt x="10621" y="0"/>
                </a:cubicBezTo>
                <a:close/>
                <a:moveTo>
                  <a:pt x="7922" y="5910"/>
                </a:moveTo>
                <a:cubicBezTo>
                  <a:pt x="10338" y="5910"/>
                  <a:pt x="9900" y="7158"/>
                  <a:pt x="9461" y="7626"/>
                </a:cubicBezTo>
                <a:cubicBezTo>
                  <a:pt x="9021" y="8094"/>
                  <a:pt x="7592" y="9302"/>
                  <a:pt x="6384" y="8054"/>
                </a:cubicBezTo>
                <a:cubicBezTo>
                  <a:pt x="5176" y="6806"/>
                  <a:pt x="6275" y="5910"/>
                  <a:pt x="7922" y="5910"/>
                </a:cubicBezTo>
                <a:close/>
                <a:moveTo>
                  <a:pt x="13319" y="5910"/>
                </a:moveTo>
                <a:cubicBezTo>
                  <a:pt x="14966" y="5910"/>
                  <a:pt x="16063" y="6806"/>
                  <a:pt x="14855" y="8054"/>
                </a:cubicBezTo>
                <a:cubicBezTo>
                  <a:pt x="13647" y="9302"/>
                  <a:pt x="12220" y="8094"/>
                  <a:pt x="11781" y="7626"/>
                </a:cubicBezTo>
                <a:cubicBezTo>
                  <a:pt x="11342" y="7158"/>
                  <a:pt x="10904" y="5910"/>
                  <a:pt x="13319" y="5910"/>
                </a:cubicBezTo>
                <a:close/>
                <a:moveTo>
                  <a:pt x="10621" y="8587"/>
                </a:moveTo>
                <a:cubicBezTo>
                  <a:pt x="11915" y="8863"/>
                  <a:pt x="11935" y="9797"/>
                  <a:pt x="11568" y="10103"/>
                </a:cubicBezTo>
                <a:cubicBezTo>
                  <a:pt x="11202" y="10409"/>
                  <a:pt x="10621" y="9935"/>
                  <a:pt x="10621" y="9935"/>
                </a:cubicBezTo>
                <a:cubicBezTo>
                  <a:pt x="10621" y="9935"/>
                  <a:pt x="10040" y="10409"/>
                  <a:pt x="9674" y="10103"/>
                </a:cubicBezTo>
                <a:cubicBezTo>
                  <a:pt x="9307" y="9797"/>
                  <a:pt x="9327" y="8863"/>
                  <a:pt x="10621" y="8587"/>
                </a:cubicBezTo>
                <a:close/>
                <a:moveTo>
                  <a:pt x="5992" y="10937"/>
                </a:moveTo>
                <a:cubicBezTo>
                  <a:pt x="6051" y="12945"/>
                  <a:pt x="6696" y="13311"/>
                  <a:pt x="7391" y="13396"/>
                </a:cubicBezTo>
                <a:cubicBezTo>
                  <a:pt x="8607" y="13545"/>
                  <a:pt x="10601" y="13547"/>
                  <a:pt x="10621" y="13547"/>
                </a:cubicBezTo>
                <a:cubicBezTo>
                  <a:pt x="10641" y="13547"/>
                  <a:pt x="12634" y="13545"/>
                  <a:pt x="13848" y="13396"/>
                </a:cubicBezTo>
                <a:cubicBezTo>
                  <a:pt x="14988" y="13256"/>
                  <a:pt x="15221" y="12164"/>
                  <a:pt x="15250" y="10937"/>
                </a:cubicBezTo>
                <a:cubicBezTo>
                  <a:pt x="15233" y="10938"/>
                  <a:pt x="15215" y="10941"/>
                  <a:pt x="15197" y="10941"/>
                </a:cubicBezTo>
                <a:cubicBezTo>
                  <a:pt x="14628" y="10941"/>
                  <a:pt x="14455" y="11406"/>
                  <a:pt x="14403" y="11637"/>
                </a:cubicBezTo>
                <a:lnTo>
                  <a:pt x="14403" y="12580"/>
                </a:lnTo>
                <a:lnTo>
                  <a:pt x="13640" y="12580"/>
                </a:lnTo>
                <a:lnTo>
                  <a:pt x="13640" y="12020"/>
                </a:lnTo>
                <a:lnTo>
                  <a:pt x="12760" y="12020"/>
                </a:lnTo>
                <a:lnTo>
                  <a:pt x="12760" y="12580"/>
                </a:lnTo>
                <a:lnTo>
                  <a:pt x="11997" y="12580"/>
                </a:lnTo>
                <a:lnTo>
                  <a:pt x="11997" y="12020"/>
                </a:lnTo>
                <a:lnTo>
                  <a:pt x="11001" y="12020"/>
                </a:lnTo>
                <a:lnTo>
                  <a:pt x="11001" y="12580"/>
                </a:lnTo>
                <a:lnTo>
                  <a:pt x="10238" y="12580"/>
                </a:lnTo>
                <a:lnTo>
                  <a:pt x="10238" y="12020"/>
                </a:lnTo>
                <a:lnTo>
                  <a:pt x="9243" y="12020"/>
                </a:lnTo>
                <a:lnTo>
                  <a:pt x="9243" y="12580"/>
                </a:lnTo>
                <a:lnTo>
                  <a:pt x="8480" y="12580"/>
                </a:lnTo>
                <a:lnTo>
                  <a:pt x="8480" y="12020"/>
                </a:lnTo>
                <a:lnTo>
                  <a:pt x="7599" y="12020"/>
                </a:lnTo>
                <a:lnTo>
                  <a:pt x="7599" y="12580"/>
                </a:lnTo>
                <a:lnTo>
                  <a:pt x="6836" y="12580"/>
                </a:lnTo>
                <a:lnTo>
                  <a:pt x="6836" y="11637"/>
                </a:lnTo>
                <a:cubicBezTo>
                  <a:pt x="6785" y="11406"/>
                  <a:pt x="6611" y="10941"/>
                  <a:pt x="6042" y="10941"/>
                </a:cubicBezTo>
                <a:cubicBezTo>
                  <a:pt x="6025" y="10941"/>
                  <a:pt x="6008" y="10938"/>
                  <a:pt x="5992" y="10937"/>
                </a:cubicBezTo>
                <a:close/>
                <a:moveTo>
                  <a:pt x="18724" y="11960"/>
                </a:moveTo>
                <a:cubicBezTo>
                  <a:pt x="18679" y="11960"/>
                  <a:pt x="18630" y="11962"/>
                  <a:pt x="18578" y="11965"/>
                </a:cubicBezTo>
                <a:cubicBezTo>
                  <a:pt x="17773" y="12017"/>
                  <a:pt x="17571" y="12819"/>
                  <a:pt x="16975" y="13190"/>
                </a:cubicBezTo>
                <a:cubicBezTo>
                  <a:pt x="16446" y="13520"/>
                  <a:pt x="3685" y="18765"/>
                  <a:pt x="3126" y="19006"/>
                </a:cubicBezTo>
                <a:cubicBezTo>
                  <a:pt x="2780" y="19156"/>
                  <a:pt x="2366" y="19181"/>
                  <a:pt x="1954" y="19181"/>
                </a:cubicBezTo>
                <a:cubicBezTo>
                  <a:pt x="1744" y="19181"/>
                  <a:pt x="1534" y="19175"/>
                  <a:pt x="1334" y="19175"/>
                </a:cubicBezTo>
                <a:cubicBezTo>
                  <a:pt x="731" y="19175"/>
                  <a:pt x="215" y="19234"/>
                  <a:pt x="37" y="19710"/>
                </a:cubicBezTo>
                <a:cubicBezTo>
                  <a:pt x="-177" y="20284"/>
                  <a:pt x="567" y="20350"/>
                  <a:pt x="1329" y="20802"/>
                </a:cubicBezTo>
                <a:cubicBezTo>
                  <a:pt x="1924" y="21156"/>
                  <a:pt x="1829" y="21547"/>
                  <a:pt x="2523" y="21547"/>
                </a:cubicBezTo>
                <a:cubicBezTo>
                  <a:pt x="2570" y="21547"/>
                  <a:pt x="2622" y="21545"/>
                  <a:pt x="2676" y="21541"/>
                </a:cubicBezTo>
                <a:cubicBezTo>
                  <a:pt x="3480" y="21487"/>
                  <a:pt x="3676" y="20683"/>
                  <a:pt x="4269" y="20310"/>
                </a:cubicBezTo>
                <a:cubicBezTo>
                  <a:pt x="4796" y="19978"/>
                  <a:pt x="17548" y="14736"/>
                  <a:pt x="18109" y="14497"/>
                </a:cubicBezTo>
                <a:cubicBezTo>
                  <a:pt x="18446" y="14353"/>
                  <a:pt x="18847" y="14327"/>
                  <a:pt x="19248" y="14327"/>
                </a:cubicBezTo>
                <a:cubicBezTo>
                  <a:pt x="19480" y="14327"/>
                  <a:pt x="19714" y="14336"/>
                  <a:pt x="19934" y="14336"/>
                </a:cubicBezTo>
                <a:cubicBezTo>
                  <a:pt x="20523" y="14336"/>
                  <a:pt x="21024" y="14272"/>
                  <a:pt x="21202" y="13805"/>
                </a:cubicBezTo>
                <a:cubicBezTo>
                  <a:pt x="21421" y="13232"/>
                  <a:pt x="20676" y="13163"/>
                  <a:pt x="19917" y="12708"/>
                </a:cubicBezTo>
                <a:cubicBezTo>
                  <a:pt x="19323" y="12351"/>
                  <a:pt x="19425" y="11960"/>
                  <a:pt x="18724" y="11960"/>
                </a:cubicBezTo>
                <a:close/>
                <a:moveTo>
                  <a:pt x="2384" y="11965"/>
                </a:moveTo>
                <a:cubicBezTo>
                  <a:pt x="1828" y="12014"/>
                  <a:pt x="1878" y="12376"/>
                  <a:pt x="1324" y="12708"/>
                </a:cubicBezTo>
                <a:cubicBezTo>
                  <a:pt x="566" y="13163"/>
                  <a:pt x="-179" y="13232"/>
                  <a:pt x="40" y="13805"/>
                </a:cubicBezTo>
                <a:cubicBezTo>
                  <a:pt x="399" y="14747"/>
                  <a:pt x="2077" y="14046"/>
                  <a:pt x="3133" y="14497"/>
                </a:cubicBezTo>
                <a:cubicBezTo>
                  <a:pt x="3352" y="14590"/>
                  <a:pt x="5429" y="15447"/>
                  <a:pt x="7913" y="16476"/>
                </a:cubicBezTo>
                <a:cubicBezTo>
                  <a:pt x="8576" y="16201"/>
                  <a:pt x="9270" y="15914"/>
                  <a:pt x="9963" y="15625"/>
                </a:cubicBezTo>
                <a:cubicBezTo>
                  <a:pt x="7086" y="14426"/>
                  <a:pt x="4499" y="13335"/>
                  <a:pt x="4267" y="13190"/>
                </a:cubicBezTo>
                <a:cubicBezTo>
                  <a:pt x="3671" y="12819"/>
                  <a:pt x="3468" y="12017"/>
                  <a:pt x="2664" y="11965"/>
                </a:cubicBezTo>
                <a:cubicBezTo>
                  <a:pt x="2556" y="11958"/>
                  <a:pt x="2464" y="11958"/>
                  <a:pt x="2384" y="11965"/>
                </a:cubicBezTo>
                <a:close/>
                <a:moveTo>
                  <a:pt x="13327" y="17024"/>
                </a:moveTo>
                <a:cubicBezTo>
                  <a:pt x="12662" y="17299"/>
                  <a:pt x="11972" y="17587"/>
                  <a:pt x="11279" y="17875"/>
                </a:cubicBezTo>
                <a:cubicBezTo>
                  <a:pt x="14155" y="19074"/>
                  <a:pt x="16739" y="20164"/>
                  <a:pt x="16970" y="20310"/>
                </a:cubicBezTo>
                <a:cubicBezTo>
                  <a:pt x="17563" y="20683"/>
                  <a:pt x="17762" y="21487"/>
                  <a:pt x="18566" y="21541"/>
                </a:cubicBezTo>
                <a:cubicBezTo>
                  <a:pt x="19428" y="21600"/>
                  <a:pt x="19275" y="21180"/>
                  <a:pt x="19910" y="20802"/>
                </a:cubicBezTo>
                <a:cubicBezTo>
                  <a:pt x="20673" y="20350"/>
                  <a:pt x="21417" y="20284"/>
                  <a:pt x="21202" y="19710"/>
                </a:cubicBezTo>
                <a:cubicBezTo>
                  <a:pt x="20850" y="18767"/>
                  <a:pt x="19169" y="19461"/>
                  <a:pt x="18116" y="19006"/>
                </a:cubicBezTo>
                <a:cubicBezTo>
                  <a:pt x="17898" y="18912"/>
                  <a:pt x="15814" y="18054"/>
                  <a:pt x="13327" y="17024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9" name="bp.registerBThread(&quot;robot-falling&quot;, function(){…"/>
          <p:cNvSpPr txBox="1"/>
          <p:nvPr/>
        </p:nvSpPr>
        <p:spPr>
          <a:xfrm>
            <a:off x="3447057" y="3742677"/>
            <a:ext cx="17489886" cy="394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116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robot-falling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11600"/>
              </a:lnSpc>
              <a:defRPr b="0" sz="46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rPr>
                <a:solidFill>
                  <a:srgbClr val="333333"/>
                </a:solidFill>
              </a:rPr>
              <a:t>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TARGET_FOUND</a:t>
            </a:r>
            <a:r>
              <a:rPr>
                <a:solidFill>
                  <a:srgbClr val="777777"/>
                </a:solidFill>
              </a:rP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11600"/>
              </a:lnSpc>
              <a:defRPr b="0" sz="4600">
                <a:solidFill>
                  <a:srgbClr val="448C2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ASSERT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9C5D27"/>
                </a:solidFill>
              </a:rPr>
              <a:t>false</a:t>
            </a:r>
            <a:r>
              <a:rPr>
                <a:solidFill>
                  <a:srgbClr val="777777"/>
                </a:solidFill>
              </a:rPr>
              <a:t>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"</a:t>
            </a:r>
            <a:r>
              <a:t>Robot fell into trap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11600"/>
              </a:lnSpc>
              <a:defRPr b="0" sz="46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2" grpId="1"/>
      <p:bldP build="whole" bldLvl="1" animBg="1" rev="0" advAuto="0" spid="402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Keeping the Robot Saf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Keeping the Robot Safe</a:t>
            </a:r>
          </a:p>
        </p:txBody>
      </p:sp>
      <p:sp>
        <p:nvSpPr>
          <p:cNvPr id="414" name="Add the &quot;robot-falling&quot; b-thread to the maze b-program…"/>
          <p:cNvSpPr txBox="1"/>
          <p:nvPr>
            <p:ph type="body" sz="half" idx="4294967295"/>
          </p:nvPr>
        </p:nvSpPr>
        <p:spPr>
          <a:xfrm>
            <a:off x="1782845" y="3730153"/>
            <a:ext cx="11372934" cy="9204916"/>
          </a:xfrm>
          <a:prstGeom prst="rect">
            <a:avLst/>
          </a:prstGeom>
        </p:spPr>
        <p:txBody>
          <a:bodyPr/>
          <a:lstStyle/>
          <a:p>
            <a:pPr marL="833437" indent="-833437">
              <a:buSzPct val="100000"/>
              <a:buAutoNum type="arabicPeriod" startAt="1"/>
              <a:defRPr sz="4200"/>
            </a:pPr>
            <a:r>
              <a:t>Add the "robot-falling" b-thread to the maze b-program</a:t>
            </a:r>
          </a:p>
          <a:p>
            <a:pPr marL="833437" indent="-833437">
              <a:buSzPct val="100000"/>
              <a:buAutoNum type="arabicPeriod" startAt="1"/>
              <a:defRPr sz="4200"/>
            </a:pPr>
            <a:r>
              <a:t>Traverse state graph (currently using DFS, A* demonstrated)</a:t>
            </a:r>
          </a:p>
          <a:p>
            <a:pPr marL="833437" indent="-833437">
              <a:buSzPct val="100000"/>
              <a:buAutoNum type="arabicPeriod" startAt="1"/>
              <a:defRPr sz="4200"/>
            </a:pPr>
            <a:r>
              <a:t>When hitting failed assertion, output trace</a:t>
            </a:r>
          </a:p>
          <a:p>
            <a:pPr marL="833437" indent="-833437">
              <a:buSzPct val="100000"/>
              <a:buAutoNum type="arabicPeriod" startAt="1"/>
              <a:defRPr sz="4200"/>
            </a:pPr>
            <a:r>
              <a:t>Use assumptions where possible (right)</a:t>
            </a:r>
          </a:p>
        </p:txBody>
      </p:sp>
      <p:sp>
        <p:nvSpPr>
          <p:cNvPr id="415" name="bp.registerBThread(&quot;onlyOnce&quot;,…"/>
          <p:cNvSpPr txBox="1"/>
          <p:nvPr/>
        </p:nvSpPr>
        <p:spPr>
          <a:xfrm>
            <a:off x="14357398" y="5136973"/>
            <a:ext cx="8673567" cy="639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6000"/>
              </a:lnSpc>
              <a:defRPr b="0" sz="35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onlyOnce</a:t>
            </a:r>
            <a:r>
              <a:rPr>
                <a:solidFill>
                  <a:srgbClr val="777777"/>
                </a:solidFill>
              </a:rPr>
              <a:t>",</a:t>
            </a:r>
            <a:endParaRPr>
              <a:solidFill>
                <a:srgbClr val="777777"/>
              </a:solidFill>
            </a:endParaRPr>
          </a:p>
          <a:p>
            <a:pPr algn="l" defTabSz="457200">
              <a:lnSpc>
                <a:spcPts val="6000"/>
              </a:lnSpc>
              <a:defRPr b="0" sz="35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000"/>
              </a:lnSpc>
              <a:defRPr b="0" sz="35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t>var</a:t>
            </a:r>
            <a:r>
              <a:rPr>
                <a:solidFill>
                  <a:srgbClr val="333333"/>
                </a:solidFill>
              </a:rPr>
              <a:t> </a:t>
            </a:r>
            <a:r>
              <a:t>visited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333333"/>
                </a:solidFill>
              </a:rPr>
              <a:t> []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000"/>
              </a:lnSpc>
              <a:defRPr b="0" sz="3500">
                <a:solidFill>
                  <a:srgbClr val="4B69C6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</a:t>
            </a:r>
            <a:r>
              <a:t>while</a:t>
            </a:r>
            <a:r>
              <a:rPr>
                <a:solidFill>
                  <a:srgbClr val="333333"/>
                </a:solidFill>
              </a:rPr>
              <a:t> (</a:t>
            </a:r>
            <a:r>
              <a:rPr>
                <a:solidFill>
                  <a:srgbClr val="9C5D27"/>
                </a:solidFill>
              </a:rPr>
              <a:t>true</a:t>
            </a:r>
            <a:r>
              <a:rPr>
                <a:solidFill>
                  <a:srgbClr val="333333"/>
                </a:solidFill>
              </a:rPr>
              <a:t>) 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000"/>
              </a:lnSpc>
              <a:defRPr b="0" sz="35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</a:t>
            </a:r>
            <a:r>
              <a:rPr>
                <a:solidFill>
                  <a:srgbClr val="7A3E9D"/>
                </a:solidFill>
              </a:rPr>
              <a:t>var</a:t>
            </a:r>
            <a:r>
              <a:t> </a:t>
            </a:r>
            <a:r>
              <a:rPr>
                <a:solidFill>
                  <a:srgbClr val="7A3E9D"/>
                </a:solidFill>
              </a:rPr>
              <a:t>evt</a:t>
            </a:r>
            <a: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t>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</a:p>
          <a:p>
            <a:pPr algn="l" defTabSz="457200">
              <a:lnSpc>
                <a:spcPts val="6000"/>
              </a:lnSpc>
              <a:defRPr b="0" sz="35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anyEntrance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6000"/>
              </a:lnSpc>
              <a:defRPr b="0" sz="35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t> </a:t>
            </a:r>
            <a:r>
              <a:rPr>
                <a:solidFill>
                  <a:srgbClr val="7A3E9D"/>
                </a:solidFill>
              </a:rPr>
              <a:t>visited</a:t>
            </a:r>
          </a:p>
          <a:p>
            <a:pPr algn="l" defTabSz="457200">
              <a:lnSpc>
                <a:spcPts val="6000"/>
              </a:lnSpc>
              <a:defRPr b="0" sz="35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6000"/>
              </a:lnSpc>
              <a:defRPr b="0" sz="35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    </a:t>
            </a:r>
            <a:r>
              <a:t>visited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push</a:t>
            </a:r>
            <a:r>
              <a:rPr>
                <a:solidFill>
                  <a:srgbClr val="333333"/>
                </a:solidFill>
              </a:rPr>
              <a:t>(</a:t>
            </a:r>
            <a:r>
              <a:t>evt</a:t>
            </a:r>
            <a:r>
              <a:rPr>
                <a:solidFill>
                  <a:srgbClr val="333333"/>
                </a:solidFill>
              </a:rPr>
              <a:t>)</a:t>
            </a:r>
            <a:r>
              <a:rPr>
                <a:solidFill>
                  <a:srgbClr val="777777"/>
                </a:solidFill>
              </a:rP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6000"/>
              </a:lnSpc>
              <a:defRPr b="0" sz="35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</a:t>
            </a:r>
            <a:r>
              <a:rPr>
                <a:solidFill>
                  <a:srgbClr val="777777"/>
                </a:solidFill>
              </a:rPr>
              <a:t>}</a:t>
            </a:r>
          </a:p>
          <a:p>
            <a:pPr algn="l" defTabSz="457200">
              <a:lnSpc>
                <a:spcPts val="6000"/>
              </a:lnSpc>
              <a:defRPr b="0" sz="35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lumOff val="16847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Demo"/>
          <p:cNvSpPr txBox="1"/>
          <p:nvPr>
            <p:ph type="title"/>
          </p:nvPr>
        </p:nvSpPr>
        <p:spPr>
          <a:xfrm>
            <a:off x="4387453" y="6572250"/>
            <a:ext cx="15609094" cy="3036094"/>
          </a:xfrm>
          <a:prstGeom prst="rect">
            <a:avLst/>
          </a:prstGeom>
        </p:spPr>
        <p:txBody>
          <a:bodyPr/>
          <a:lstStyle/>
          <a:p>
            <a:pPr/>
            <a:r>
              <a:t>Demo</a:t>
            </a:r>
          </a:p>
        </p:txBody>
      </p:sp>
      <p:sp>
        <p:nvSpPr>
          <p:cNvPr id="418" name="Ah Ah Ah Ah…"/>
          <p:cNvSpPr txBox="1"/>
          <p:nvPr/>
        </p:nvSpPr>
        <p:spPr>
          <a:xfrm>
            <a:off x="7992748" y="1633691"/>
            <a:ext cx="4040347" cy="1631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b="0" sz="4900">
                <a:latin typeface="Effects Eighty Bold"/>
                <a:ea typeface="Effects Eighty Bold"/>
                <a:cs typeface="Effects Eighty Bold"/>
                <a:sym typeface="Effects Eighty Bold"/>
              </a:defRPr>
            </a:pPr>
            <a:r>
              <a:t>Ah Ah Ah Ah</a:t>
            </a:r>
          </a:p>
          <a:p>
            <a:pPr>
              <a:defRPr b="0" sz="4900">
                <a:latin typeface="Effects Eighty Bold"/>
                <a:ea typeface="Effects Eighty Bold"/>
                <a:cs typeface="Effects Eighty Bold"/>
                <a:sym typeface="Effects Eighty Bold"/>
              </a:defRPr>
            </a:pPr>
            <a:r>
              <a:t>Staying alive</a:t>
            </a:r>
          </a:p>
          <a:p>
            <a:pPr>
              <a:defRPr b="0" sz="4900">
                <a:latin typeface="Effects Eighty Bold"/>
                <a:ea typeface="Effects Eighty Bold"/>
                <a:cs typeface="Effects Eighty Bold"/>
                <a:sym typeface="Effects Eighty Bold"/>
              </a:defRPr>
            </a:pPr>
            <a:r>
              <a:t>Staying alive</a:t>
            </a:r>
          </a:p>
        </p:txBody>
      </p:sp>
      <p:sp>
        <p:nvSpPr>
          <p:cNvPr id="419" name="Line"/>
          <p:cNvSpPr/>
          <p:nvPr/>
        </p:nvSpPr>
        <p:spPr>
          <a:xfrm flipH="1" flipV="1">
            <a:off x="11030260" y="3475437"/>
            <a:ext cx="565335" cy="56533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94" t="760" r="1088" b="130"/>
          <a:stretch>
            <a:fillRect/>
          </a:stretch>
        </p:blipFill>
        <p:spPr>
          <a:xfrm>
            <a:off x="11082463" y="3709454"/>
            <a:ext cx="2219075" cy="3310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9563" y="0"/>
                </a:moveTo>
                <a:cubicBezTo>
                  <a:pt x="19414" y="0"/>
                  <a:pt x="19214" y="177"/>
                  <a:pt x="18947" y="541"/>
                </a:cubicBezTo>
                <a:lnTo>
                  <a:pt x="18551" y="1082"/>
                </a:lnTo>
                <a:lnTo>
                  <a:pt x="18801" y="1414"/>
                </a:lnTo>
                <a:lnTo>
                  <a:pt x="19055" y="1745"/>
                </a:lnTo>
                <a:lnTo>
                  <a:pt x="18678" y="1833"/>
                </a:lnTo>
                <a:cubicBezTo>
                  <a:pt x="18472" y="1882"/>
                  <a:pt x="18304" y="1945"/>
                  <a:pt x="18304" y="1973"/>
                </a:cubicBezTo>
                <a:cubicBezTo>
                  <a:pt x="18304" y="2002"/>
                  <a:pt x="18137" y="2559"/>
                  <a:pt x="17931" y="3209"/>
                </a:cubicBezTo>
                <a:cubicBezTo>
                  <a:pt x="17642" y="4121"/>
                  <a:pt x="17585" y="4428"/>
                  <a:pt x="17689" y="4558"/>
                </a:cubicBezTo>
                <a:cubicBezTo>
                  <a:pt x="17865" y="4780"/>
                  <a:pt x="17718" y="5281"/>
                  <a:pt x="17439" y="5412"/>
                </a:cubicBezTo>
                <a:cubicBezTo>
                  <a:pt x="17294" y="5480"/>
                  <a:pt x="17139" y="5773"/>
                  <a:pt x="16985" y="6259"/>
                </a:cubicBezTo>
                <a:lnTo>
                  <a:pt x="16746" y="7002"/>
                </a:lnTo>
                <a:lnTo>
                  <a:pt x="16327" y="7002"/>
                </a:lnTo>
                <a:lnTo>
                  <a:pt x="15903" y="7002"/>
                </a:lnTo>
                <a:lnTo>
                  <a:pt x="15780" y="6298"/>
                </a:lnTo>
                <a:lnTo>
                  <a:pt x="15657" y="5594"/>
                </a:lnTo>
                <a:lnTo>
                  <a:pt x="14426" y="5552"/>
                </a:lnTo>
                <a:lnTo>
                  <a:pt x="13194" y="5511"/>
                </a:lnTo>
                <a:lnTo>
                  <a:pt x="13194" y="4848"/>
                </a:lnTo>
                <a:cubicBezTo>
                  <a:pt x="13194" y="4186"/>
                  <a:pt x="13195" y="4185"/>
                  <a:pt x="13533" y="4159"/>
                </a:cubicBezTo>
                <a:cubicBezTo>
                  <a:pt x="13856" y="4134"/>
                  <a:pt x="13872" y="4112"/>
                  <a:pt x="13872" y="3682"/>
                </a:cubicBezTo>
                <a:cubicBezTo>
                  <a:pt x="13872" y="3297"/>
                  <a:pt x="13839" y="3232"/>
                  <a:pt x="13641" y="3232"/>
                </a:cubicBezTo>
                <a:cubicBezTo>
                  <a:pt x="13273" y="3232"/>
                  <a:pt x="13150" y="3057"/>
                  <a:pt x="13110" y="2483"/>
                </a:cubicBezTo>
                <a:lnTo>
                  <a:pt x="13071" y="1947"/>
                </a:lnTo>
                <a:lnTo>
                  <a:pt x="9808" y="1947"/>
                </a:lnTo>
                <a:lnTo>
                  <a:pt x="6545" y="1947"/>
                </a:lnTo>
                <a:lnTo>
                  <a:pt x="6507" y="2483"/>
                </a:lnTo>
                <a:cubicBezTo>
                  <a:pt x="6467" y="3057"/>
                  <a:pt x="6343" y="3232"/>
                  <a:pt x="5976" y="3232"/>
                </a:cubicBezTo>
                <a:cubicBezTo>
                  <a:pt x="5778" y="3232"/>
                  <a:pt x="5745" y="3297"/>
                  <a:pt x="5745" y="3682"/>
                </a:cubicBezTo>
                <a:cubicBezTo>
                  <a:pt x="5745" y="4112"/>
                  <a:pt x="5760" y="4134"/>
                  <a:pt x="6083" y="4159"/>
                </a:cubicBezTo>
                <a:cubicBezTo>
                  <a:pt x="6421" y="4185"/>
                  <a:pt x="6422" y="4186"/>
                  <a:pt x="6422" y="4848"/>
                </a:cubicBezTo>
                <a:lnTo>
                  <a:pt x="6422" y="5511"/>
                </a:lnTo>
                <a:lnTo>
                  <a:pt x="5260" y="5534"/>
                </a:lnTo>
                <a:cubicBezTo>
                  <a:pt x="4620" y="5547"/>
                  <a:pt x="4026" y="5598"/>
                  <a:pt x="3940" y="5645"/>
                </a:cubicBezTo>
                <a:cubicBezTo>
                  <a:pt x="3846" y="5698"/>
                  <a:pt x="3769" y="5985"/>
                  <a:pt x="3748" y="6368"/>
                </a:cubicBezTo>
                <a:cubicBezTo>
                  <a:pt x="3713" y="6983"/>
                  <a:pt x="3704" y="7002"/>
                  <a:pt x="3405" y="7002"/>
                </a:cubicBezTo>
                <a:cubicBezTo>
                  <a:pt x="3155" y="7002"/>
                  <a:pt x="3089" y="6956"/>
                  <a:pt x="3055" y="6754"/>
                </a:cubicBezTo>
                <a:cubicBezTo>
                  <a:pt x="2985" y="6337"/>
                  <a:pt x="2863" y="6298"/>
                  <a:pt x="1585" y="6298"/>
                </a:cubicBezTo>
                <a:cubicBezTo>
                  <a:pt x="664" y="6298"/>
                  <a:pt x="361" y="6328"/>
                  <a:pt x="185" y="6435"/>
                </a:cubicBezTo>
                <a:cubicBezTo>
                  <a:pt x="58" y="6512"/>
                  <a:pt x="21" y="7591"/>
                  <a:pt x="0" y="9455"/>
                </a:cubicBezTo>
                <a:lnTo>
                  <a:pt x="0" y="9835"/>
                </a:lnTo>
                <a:cubicBezTo>
                  <a:pt x="33" y="10388"/>
                  <a:pt x="93" y="10498"/>
                  <a:pt x="204" y="10566"/>
                </a:cubicBezTo>
                <a:cubicBezTo>
                  <a:pt x="528" y="10763"/>
                  <a:pt x="528" y="11197"/>
                  <a:pt x="204" y="11394"/>
                </a:cubicBezTo>
                <a:cubicBezTo>
                  <a:pt x="97" y="11459"/>
                  <a:pt x="45" y="11580"/>
                  <a:pt x="12" y="12057"/>
                </a:cubicBezTo>
                <a:lnTo>
                  <a:pt x="12" y="12591"/>
                </a:lnTo>
                <a:cubicBezTo>
                  <a:pt x="19" y="13310"/>
                  <a:pt x="33" y="13652"/>
                  <a:pt x="42" y="14134"/>
                </a:cubicBezTo>
                <a:lnTo>
                  <a:pt x="362" y="14238"/>
                </a:lnTo>
                <a:lnTo>
                  <a:pt x="704" y="14346"/>
                </a:lnTo>
                <a:lnTo>
                  <a:pt x="331" y="14665"/>
                </a:lnTo>
                <a:lnTo>
                  <a:pt x="54" y="14898"/>
                </a:lnTo>
                <a:cubicBezTo>
                  <a:pt x="57" y="14949"/>
                  <a:pt x="58" y="15292"/>
                  <a:pt x="62" y="15294"/>
                </a:cubicBezTo>
                <a:cubicBezTo>
                  <a:pt x="119" y="15338"/>
                  <a:pt x="237" y="15549"/>
                  <a:pt x="323" y="15766"/>
                </a:cubicBezTo>
                <a:cubicBezTo>
                  <a:pt x="440" y="16057"/>
                  <a:pt x="541" y="16159"/>
                  <a:pt x="712" y="16159"/>
                </a:cubicBezTo>
                <a:cubicBezTo>
                  <a:pt x="905" y="16159"/>
                  <a:pt x="943" y="16094"/>
                  <a:pt x="943" y="15763"/>
                </a:cubicBezTo>
                <a:cubicBezTo>
                  <a:pt x="943" y="15321"/>
                  <a:pt x="1202" y="14999"/>
                  <a:pt x="1558" y="14999"/>
                </a:cubicBezTo>
                <a:cubicBezTo>
                  <a:pt x="1914" y="14999"/>
                  <a:pt x="2174" y="15321"/>
                  <a:pt x="2174" y="15763"/>
                </a:cubicBezTo>
                <a:cubicBezTo>
                  <a:pt x="2174" y="16099"/>
                  <a:pt x="2211" y="16159"/>
                  <a:pt x="2413" y="16159"/>
                </a:cubicBezTo>
                <a:cubicBezTo>
                  <a:pt x="2596" y="16159"/>
                  <a:pt x="2696" y="16052"/>
                  <a:pt x="2851" y="15683"/>
                </a:cubicBezTo>
                <a:cubicBezTo>
                  <a:pt x="2961" y="15421"/>
                  <a:pt x="3076" y="15145"/>
                  <a:pt x="3109" y="15069"/>
                </a:cubicBezTo>
                <a:cubicBezTo>
                  <a:pt x="3143" y="14990"/>
                  <a:pt x="3011" y="14808"/>
                  <a:pt x="2797" y="14644"/>
                </a:cubicBezTo>
                <a:cubicBezTo>
                  <a:pt x="2415" y="14351"/>
                  <a:pt x="2417" y="14253"/>
                  <a:pt x="2809" y="14253"/>
                </a:cubicBezTo>
                <a:cubicBezTo>
                  <a:pt x="3019" y="14253"/>
                  <a:pt x="3036" y="14156"/>
                  <a:pt x="3036" y="12855"/>
                </a:cubicBezTo>
                <a:cubicBezTo>
                  <a:pt x="3036" y="11713"/>
                  <a:pt x="3002" y="11437"/>
                  <a:pt x="2851" y="11353"/>
                </a:cubicBezTo>
                <a:cubicBezTo>
                  <a:pt x="2614" y="11220"/>
                  <a:pt x="2611" y="10719"/>
                  <a:pt x="2847" y="10630"/>
                </a:cubicBezTo>
                <a:cubicBezTo>
                  <a:pt x="2982" y="10580"/>
                  <a:pt x="3036" y="10355"/>
                  <a:pt x="3063" y="9734"/>
                </a:cubicBezTo>
                <a:cubicBezTo>
                  <a:pt x="3098" y="8914"/>
                  <a:pt x="3100" y="8908"/>
                  <a:pt x="3405" y="8908"/>
                </a:cubicBezTo>
                <a:lnTo>
                  <a:pt x="3713" y="8908"/>
                </a:lnTo>
                <a:lnTo>
                  <a:pt x="3775" y="11560"/>
                </a:lnTo>
                <a:lnTo>
                  <a:pt x="3836" y="14212"/>
                </a:lnTo>
                <a:lnTo>
                  <a:pt x="4390" y="14253"/>
                </a:lnTo>
                <a:lnTo>
                  <a:pt x="4945" y="14295"/>
                </a:lnTo>
                <a:lnTo>
                  <a:pt x="4979" y="16905"/>
                </a:lnTo>
                <a:cubicBezTo>
                  <a:pt x="4999" y="18341"/>
                  <a:pt x="4983" y="19633"/>
                  <a:pt x="4945" y="19777"/>
                </a:cubicBezTo>
                <a:cubicBezTo>
                  <a:pt x="4906" y="19921"/>
                  <a:pt x="4656" y="20223"/>
                  <a:pt x="4387" y="20450"/>
                </a:cubicBezTo>
                <a:cubicBezTo>
                  <a:pt x="4003" y="20774"/>
                  <a:pt x="3898" y="20935"/>
                  <a:pt x="3898" y="21191"/>
                </a:cubicBezTo>
                <a:cubicBezTo>
                  <a:pt x="3898" y="21370"/>
                  <a:pt x="3934" y="21544"/>
                  <a:pt x="3979" y="21574"/>
                </a:cubicBezTo>
                <a:cubicBezTo>
                  <a:pt x="3994" y="21584"/>
                  <a:pt x="4970" y="21592"/>
                  <a:pt x="5753" y="21600"/>
                </a:cubicBezTo>
                <a:lnTo>
                  <a:pt x="8392" y="21587"/>
                </a:lnTo>
                <a:lnTo>
                  <a:pt x="8454" y="17941"/>
                </a:lnTo>
                <a:lnTo>
                  <a:pt x="8515" y="14295"/>
                </a:lnTo>
                <a:lnTo>
                  <a:pt x="9808" y="14295"/>
                </a:lnTo>
                <a:lnTo>
                  <a:pt x="11101" y="14295"/>
                </a:lnTo>
                <a:lnTo>
                  <a:pt x="11163" y="17941"/>
                </a:lnTo>
                <a:lnTo>
                  <a:pt x="11224" y="21587"/>
                </a:lnTo>
                <a:lnTo>
                  <a:pt x="14172" y="21597"/>
                </a:lnTo>
                <a:cubicBezTo>
                  <a:pt x="15044" y="21582"/>
                  <a:pt x="15525" y="21562"/>
                  <a:pt x="15572" y="21530"/>
                </a:cubicBezTo>
                <a:cubicBezTo>
                  <a:pt x="15865" y="21333"/>
                  <a:pt x="15729" y="20974"/>
                  <a:pt x="15164" y="20458"/>
                </a:cubicBezTo>
                <a:lnTo>
                  <a:pt x="14607" y="19950"/>
                </a:lnTo>
                <a:lnTo>
                  <a:pt x="14641" y="17123"/>
                </a:lnTo>
                <a:lnTo>
                  <a:pt x="14672" y="14295"/>
                </a:lnTo>
                <a:lnTo>
                  <a:pt x="15103" y="14266"/>
                </a:lnTo>
                <a:cubicBezTo>
                  <a:pt x="15340" y="14251"/>
                  <a:pt x="15603" y="14200"/>
                  <a:pt x="15688" y="14152"/>
                </a:cubicBezTo>
                <a:cubicBezTo>
                  <a:pt x="15805" y="14087"/>
                  <a:pt x="15842" y="13518"/>
                  <a:pt x="15842" y="11811"/>
                </a:cubicBezTo>
                <a:cubicBezTo>
                  <a:pt x="15842" y="10571"/>
                  <a:pt x="15877" y="9532"/>
                  <a:pt x="15923" y="9501"/>
                </a:cubicBezTo>
                <a:cubicBezTo>
                  <a:pt x="15968" y="9471"/>
                  <a:pt x="16092" y="9496"/>
                  <a:pt x="16200" y="9558"/>
                </a:cubicBezTo>
                <a:cubicBezTo>
                  <a:pt x="16443" y="9699"/>
                  <a:pt x="18444" y="9966"/>
                  <a:pt x="18720" y="9895"/>
                </a:cubicBezTo>
                <a:cubicBezTo>
                  <a:pt x="18832" y="9866"/>
                  <a:pt x="18948" y="9762"/>
                  <a:pt x="18982" y="9664"/>
                </a:cubicBezTo>
                <a:cubicBezTo>
                  <a:pt x="19015" y="9567"/>
                  <a:pt x="19292" y="8692"/>
                  <a:pt x="19593" y="7717"/>
                </a:cubicBezTo>
                <a:cubicBezTo>
                  <a:pt x="20015" y="6356"/>
                  <a:pt x="20113" y="5906"/>
                  <a:pt x="20013" y="5780"/>
                </a:cubicBezTo>
                <a:cubicBezTo>
                  <a:pt x="19843" y="5566"/>
                  <a:pt x="19969" y="5149"/>
                  <a:pt x="20271" y="4933"/>
                </a:cubicBezTo>
                <a:cubicBezTo>
                  <a:pt x="20430" y="4819"/>
                  <a:pt x="20630" y="4369"/>
                  <a:pt x="20882" y="3568"/>
                </a:cubicBezTo>
                <a:lnTo>
                  <a:pt x="21260" y="2372"/>
                </a:lnTo>
                <a:lnTo>
                  <a:pt x="20982" y="2175"/>
                </a:lnTo>
                <a:lnTo>
                  <a:pt x="20705" y="1976"/>
                </a:lnTo>
                <a:lnTo>
                  <a:pt x="21106" y="1756"/>
                </a:lnTo>
                <a:cubicBezTo>
                  <a:pt x="21533" y="1520"/>
                  <a:pt x="21600" y="1270"/>
                  <a:pt x="21425" y="557"/>
                </a:cubicBezTo>
                <a:cubicBezTo>
                  <a:pt x="21316" y="114"/>
                  <a:pt x="20993" y="173"/>
                  <a:pt x="20852" y="663"/>
                </a:cubicBezTo>
                <a:cubicBezTo>
                  <a:pt x="20672" y="1284"/>
                  <a:pt x="20181" y="1502"/>
                  <a:pt x="19724" y="1163"/>
                </a:cubicBezTo>
                <a:cubicBezTo>
                  <a:pt x="19534" y="1021"/>
                  <a:pt x="19523" y="951"/>
                  <a:pt x="19643" y="629"/>
                </a:cubicBezTo>
                <a:cubicBezTo>
                  <a:pt x="19834" y="120"/>
                  <a:pt x="19819" y="0"/>
                  <a:pt x="19563" y="0"/>
                </a:cubicBezTo>
                <a:close/>
                <a:moveTo>
                  <a:pt x="11301" y="3071"/>
                </a:moveTo>
                <a:cubicBezTo>
                  <a:pt x="11374" y="3078"/>
                  <a:pt x="11445" y="3094"/>
                  <a:pt x="11513" y="3123"/>
                </a:cubicBezTo>
                <a:cubicBezTo>
                  <a:pt x="11617" y="3167"/>
                  <a:pt x="11808" y="3297"/>
                  <a:pt x="11936" y="3413"/>
                </a:cubicBezTo>
                <a:cubicBezTo>
                  <a:pt x="12152" y="3608"/>
                  <a:pt x="12156" y="3643"/>
                  <a:pt x="11978" y="3874"/>
                </a:cubicBezTo>
                <a:cubicBezTo>
                  <a:pt x="11873" y="4011"/>
                  <a:pt x="11699" y="4146"/>
                  <a:pt x="11590" y="4174"/>
                </a:cubicBezTo>
                <a:cubicBezTo>
                  <a:pt x="11094" y="4302"/>
                  <a:pt x="10597" y="4163"/>
                  <a:pt x="10416" y="3843"/>
                </a:cubicBezTo>
                <a:cubicBezTo>
                  <a:pt x="10206" y="3471"/>
                  <a:pt x="10791" y="3024"/>
                  <a:pt x="11301" y="3071"/>
                </a:cubicBezTo>
                <a:close/>
                <a:moveTo>
                  <a:pt x="8361" y="3076"/>
                </a:moveTo>
                <a:cubicBezTo>
                  <a:pt x="8441" y="3073"/>
                  <a:pt x="8523" y="3082"/>
                  <a:pt x="8615" y="3097"/>
                </a:cubicBezTo>
                <a:cubicBezTo>
                  <a:pt x="9302" y="3213"/>
                  <a:pt x="9454" y="3917"/>
                  <a:pt x="8839" y="4138"/>
                </a:cubicBezTo>
                <a:cubicBezTo>
                  <a:pt x="8338" y="4318"/>
                  <a:pt x="7906" y="4225"/>
                  <a:pt x="7638" y="3877"/>
                </a:cubicBezTo>
                <a:cubicBezTo>
                  <a:pt x="7458" y="3642"/>
                  <a:pt x="7463" y="3609"/>
                  <a:pt x="7680" y="3413"/>
                </a:cubicBezTo>
                <a:cubicBezTo>
                  <a:pt x="7930" y="3188"/>
                  <a:pt x="8123" y="3086"/>
                  <a:pt x="8361" y="3076"/>
                </a:cubicBezTo>
                <a:close/>
                <a:moveTo>
                  <a:pt x="12332" y="6754"/>
                </a:moveTo>
                <a:lnTo>
                  <a:pt x="12332" y="7872"/>
                </a:lnTo>
                <a:lnTo>
                  <a:pt x="12332" y="8991"/>
                </a:lnTo>
                <a:lnTo>
                  <a:pt x="9862" y="9014"/>
                </a:lnTo>
                <a:cubicBezTo>
                  <a:pt x="8503" y="9027"/>
                  <a:pt x="7354" y="9010"/>
                  <a:pt x="7307" y="8978"/>
                </a:cubicBezTo>
                <a:cubicBezTo>
                  <a:pt x="7261" y="8947"/>
                  <a:pt x="7222" y="8462"/>
                  <a:pt x="7222" y="7898"/>
                </a:cubicBezTo>
                <a:cubicBezTo>
                  <a:pt x="7222" y="7155"/>
                  <a:pt x="7265" y="6862"/>
                  <a:pt x="7376" y="6834"/>
                </a:cubicBezTo>
                <a:cubicBezTo>
                  <a:pt x="7461" y="6813"/>
                  <a:pt x="8611" y="6786"/>
                  <a:pt x="9931" y="6774"/>
                </a:cubicBezTo>
                <a:lnTo>
                  <a:pt x="12332" y="6754"/>
                </a:lnTo>
                <a:close/>
                <a:moveTo>
                  <a:pt x="11794" y="9747"/>
                </a:moveTo>
                <a:cubicBezTo>
                  <a:pt x="11876" y="9765"/>
                  <a:pt x="11963" y="9815"/>
                  <a:pt x="12090" y="9900"/>
                </a:cubicBezTo>
                <a:cubicBezTo>
                  <a:pt x="12344" y="10071"/>
                  <a:pt x="12381" y="10139"/>
                  <a:pt x="12275" y="10273"/>
                </a:cubicBezTo>
                <a:cubicBezTo>
                  <a:pt x="12203" y="10363"/>
                  <a:pt x="12032" y="10478"/>
                  <a:pt x="11898" y="10527"/>
                </a:cubicBezTo>
                <a:cubicBezTo>
                  <a:pt x="11698" y="10599"/>
                  <a:pt x="11598" y="10574"/>
                  <a:pt x="11344" y="10402"/>
                </a:cubicBezTo>
                <a:cubicBezTo>
                  <a:pt x="11089" y="10231"/>
                  <a:pt x="11052" y="10164"/>
                  <a:pt x="11159" y="10030"/>
                </a:cubicBezTo>
                <a:cubicBezTo>
                  <a:pt x="11231" y="9939"/>
                  <a:pt x="11402" y="9824"/>
                  <a:pt x="11536" y="9776"/>
                </a:cubicBezTo>
                <a:cubicBezTo>
                  <a:pt x="11636" y="9740"/>
                  <a:pt x="11711" y="9729"/>
                  <a:pt x="11794" y="9747"/>
                </a:cubicBezTo>
                <a:close/>
                <a:moveTo>
                  <a:pt x="8011" y="9776"/>
                </a:moveTo>
                <a:cubicBezTo>
                  <a:pt x="8118" y="9787"/>
                  <a:pt x="8221" y="9819"/>
                  <a:pt x="8308" y="9877"/>
                </a:cubicBezTo>
                <a:cubicBezTo>
                  <a:pt x="8389" y="9931"/>
                  <a:pt x="8454" y="10056"/>
                  <a:pt x="8454" y="10151"/>
                </a:cubicBezTo>
                <a:cubicBezTo>
                  <a:pt x="8454" y="10247"/>
                  <a:pt x="8389" y="10371"/>
                  <a:pt x="8308" y="10426"/>
                </a:cubicBezTo>
                <a:cubicBezTo>
                  <a:pt x="8226" y="10480"/>
                  <a:pt x="8042" y="10524"/>
                  <a:pt x="7900" y="10524"/>
                </a:cubicBezTo>
                <a:cubicBezTo>
                  <a:pt x="7570" y="10524"/>
                  <a:pt x="7346" y="10373"/>
                  <a:pt x="7346" y="10151"/>
                </a:cubicBezTo>
                <a:cubicBezTo>
                  <a:pt x="7346" y="9903"/>
                  <a:pt x="7693" y="9743"/>
                  <a:pt x="8011" y="9776"/>
                </a:cubicBezTo>
                <a:close/>
                <a:moveTo>
                  <a:pt x="9808" y="9778"/>
                </a:moveTo>
                <a:cubicBezTo>
                  <a:pt x="10275" y="9778"/>
                  <a:pt x="10530" y="10069"/>
                  <a:pt x="10308" y="10348"/>
                </a:cubicBezTo>
                <a:cubicBezTo>
                  <a:pt x="10214" y="10466"/>
                  <a:pt x="10050" y="10524"/>
                  <a:pt x="9808" y="10524"/>
                </a:cubicBezTo>
                <a:cubicBezTo>
                  <a:pt x="9346" y="10524"/>
                  <a:pt x="9105" y="10264"/>
                  <a:pt x="9300" y="9975"/>
                </a:cubicBezTo>
                <a:cubicBezTo>
                  <a:pt x="9398" y="9831"/>
                  <a:pt x="9533" y="9778"/>
                  <a:pt x="9808" y="9778"/>
                </a:cubicBezTo>
                <a:close/>
                <a:moveTo>
                  <a:pt x="9808" y="11231"/>
                </a:moveTo>
                <a:cubicBezTo>
                  <a:pt x="10923" y="11231"/>
                  <a:pt x="11568" y="11382"/>
                  <a:pt x="12078" y="11762"/>
                </a:cubicBezTo>
                <a:lnTo>
                  <a:pt x="12317" y="11938"/>
                </a:lnTo>
                <a:lnTo>
                  <a:pt x="11597" y="12428"/>
                </a:lnTo>
                <a:cubicBezTo>
                  <a:pt x="11094" y="12770"/>
                  <a:pt x="10931" y="12871"/>
                  <a:pt x="10782" y="12852"/>
                </a:cubicBezTo>
                <a:cubicBezTo>
                  <a:pt x="10732" y="12846"/>
                  <a:pt x="10683" y="12826"/>
                  <a:pt x="10624" y="12798"/>
                </a:cubicBezTo>
                <a:cubicBezTo>
                  <a:pt x="10484" y="12732"/>
                  <a:pt x="10117" y="12679"/>
                  <a:pt x="9808" y="12679"/>
                </a:cubicBezTo>
                <a:cubicBezTo>
                  <a:pt x="9500" y="12679"/>
                  <a:pt x="9132" y="12732"/>
                  <a:pt x="8992" y="12798"/>
                </a:cubicBezTo>
                <a:cubicBezTo>
                  <a:pt x="8756" y="12909"/>
                  <a:pt x="8691" y="12885"/>
                  <a:pt x="8019" y="12428"/>
                </a:cubicBezTo>
                <a:lnTo>
                  <a:pt x="7299" y="11938"/>
                </a:lnTo>
                <a:lnTo>
                  <a:pt x="7538" y="11762"/>
                </a:lnTo>
                <a:cubicBezTo>
                  <a:pt x="8049" y="11382"/>
                  <a:pt x="8693" y="11231"/>
                  <a:pt x="9808" y="11231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80124" y="1909284"/>
            <a:ext cx="1079973" cy="10799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0" dir="5400000">
              <a:schemeClr val="accent4">
                <a:hueOff val="366961"/>
                <a:satOff val="4172"/>
                <a:lumOff val="11129"/>
                <a:alpha val="56271"/>
              </a:schemeClr>
            </a:outerShdw>
          </a:effectLst>
        </p:spPr>
      </p:pic>
      <p:sp>
        <p:nvSpPr>
          <p:cNvPr id="422" name="Line"/>
          <p:cNvSpPr/>
          <p:nvPr/>
        </p:nvSpPr>
        <p:spPr>
          <a:xfrm flipH="1">
            <a:off x="14235577" y="-274513"/>
            <a:ext cx="7168" cy="2384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EVOXX 2018…"/>
          <p:cNvSpPr txBox="1"/>
          <p:nvPr/>
        </p:nvSpPr>
        <p:spPr>
          <a:xfrm>
            <a:off x="3818197" y="4888903"/>
            <a:ext cx="16747606" cy="3938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spcBef>
                <a:spcPts val="1200"/>
              </a:spcBef>
              <a:defRPr sz="7700"/>
            </a:pPr>
            <a:r>
              <a:t>DEVOX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X</a:t>
            </a:r>
            <a:r>
              <a:t> 2018</a:t>
            </a:r>
          </a:p>
          <a:p>
            <a:pPr>
              <a:spcBef>
                <a:spcPts val="1200"/>
              </a:spcBef>
              <a:defRPr b="0" sz="7700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</a:defRPr>
            </a:pPr>
            <a:r>
              <a:rPr i="1"/>
              <a:t>first</a:t>
            </a:r>
            <a:r>
              <a:t> major non-academic conference </a:t>
            </a:r>
          </a:p>
          <a:p>
            <a:pPr>
              <a:spcBef>
                <a:spcPts val="1200"/>
              </a:spcBef>
              <a:defRPr b="0" sz="77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hosting a BP talk</a:t>
            </a:r>
          </a:p>
        </p:txBody>
      </p:sp>
      <p:grpSp>
        <p:nvGrpSpPr>
          <p:cNvPr id="179" name="Group"/>
          <p:cNvGrpSpPr/>
          <p:nvPr/>
        </p:nvGrpSpPr>
        <p:grpSpPr>
          <a:xfrm>
            <a:off x="8014946" y="8817873"/>
            <a:ext cx="8979907" cy="2341947"/>
            <a:chOff x="1740773" y="0"/>
            <a:chExt cx="8979905" cy="2341946"/>
          </a:xfrm>
        </p:grpSpPr>
        <p:sp>
          <p:nvSpPr>
            <p:cNvPr id="177" name="Group"/>
            <p:cNvSpPr txBox="1"/>
            <p:nvPr/>
          </p:nvSpPr>
          <p:spPr>
            <a:xfrm>
              <a:off x="1740773" y="1232550"/>
              <a:ext cx="8421346" cy="1109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/>
              <a:r>
                <a:t>Behavioral Programming with React</a:t>
              </a:r>
              <a:br/>
              <a:r>
                <a:rPr b="0"/>
                <a:t>Luca Matteis, ReactjsDay, Italy, October 2018</a:t>
              </a:r>
            </a:p>
          </p:txBody>
        </p:sp>
        <p:sp>
          <p:nvSpPr>
            <p:cNvPr id="178" name="First"/>
            <p:cNvSpPr/>
            <p:nvPr/>
          </p:nvSpPr>
          <p:spPr>
            <a:xfrm rot="1504977">
              <a:off x="8693889" y="286778"/>
              <a:ext cx="1740020" cy="1739990"/>
            </a:xfrm>
            <a:prstGeom prst="star12">
              <a:avLst>
                <a:gd name="adj" fmla="val 33766"/>
              </a:avLst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0" sz="30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First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Verification in BPj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Verification in BPjs</a:t>
            </a:r>
          </a:p>
        </p:txBody>
      </p:sp>
      <p:sp>
        <p:nvSpPr>
          <p:cNvPr id="427" name="BProgram bprog = new StringBProgram(mazesSource);…"/>
          <p:cNvSpPr txBox="1"/>
          <p:nvPr/>
        </p:nvSpPr>
        <p:spPr>
          <a:xfrm>
            <a:off x="5248789" y="4869681"/>
            <a:ext cx="13886421" cy="561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9500"/>
              </a:lnSpc>
              <a:defRPr b="0" sz="33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BProgram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bprog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4B69C6"/>
                </a:solidFill>
              </a:rPr>
              <a:t>new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StringBProgram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333333"/>
                </a:solidFill>
              </a:rPr>
              <a:t>mazesSource</a:t>
            </a:r>
            <a:r>
              <a:rPr>
                <a:solidFill>
                  <a:srgbClr val="777777"/>
                </a:solidFill>
              </a:rPr>
              <a:t>);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9500"/>
              </a:lnSpc>
              <a:defRPr b="0" sz="330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bprog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.</a:t>
            </a:r>
            <a:r>
              <a:t>prependSource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rPr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mazeJs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);</a:t>
            </a:r>
            <a:endParaRPr>
              <a:solidFill>
                <a:srgbClr val="333333"/>
              </a:solidFill>
              <a:latin typeface="SF Mono Regular"/>
              <a:ea typeface="SF Mono Regular"/>
              <a:cs typeface="SF Mono Regular"/>
              <a:sym typeface="SF Mono Regular"/>
            </a:endParaRPr>
          </a:p>
          <a:p>
            <a:pPr algn="l" defTabSz="457200">
              <a:lnSpc>
                <a:spcPts val="95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bprog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appendSource</a:t>
            </a:r>
            <a:r>
              <a:rPr>
                <a:solidFill>
                  <a:srgbClr val="777777"/>
                </a:solidFill>
              </a:rPr>
              <a:t>(</a:t>
            </a:r>
            <a:r>
              <a:t>assumptionsSrc</a:t>
            </a:r>
            <a:r>
              <a:rPr>
                <a:solidFill>
                  <a:srgbClr val="777777"/>
                </a:solidFill>
              </a:rPr>
              <a:t>);</a:t>
            </a:r>
          </a:p>
          <a:p>
            <a:pPr algn="l" defTabSz="457200">
              <a:lnSpc>
                <a:spcPts val="9500"/>
              </a:lnSpc>
              <a:defRPr b="0" sz="33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bprog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appendSource</a:t>
            </a:r>
            <a:r>
              <a:rPr>
                <a:solidFill>
                  <a:srgbClr val="777777"/>
                </a:solidFill>
              </a:rPr>
              <a:t>(</a:t>
            </a:r>
            <a:r>
              <a:t>requirementSrc</a:t>
            </a:r>
            <a:r>
              <a:rPr>
                <a:solidFill>
                  <a:srgbClr val="777777"/>
                </a:solidFill>
              </a:rPr>
              <a:t>);</a:t>
            </a:r>
          </a:p>
          <a:p>
            <a:pPr algn="l" defTabSz="457200">
              <a:lnSpc>
                <a:spcPts val="9500"/>
              </a:lnSpc>
              <a:defRPr b="0" sz="33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DfsBProgramVerifier</a:t>
            </a:r>
            <a:r>
              <a:rPr>
                <a:solidFill>
                  <a:srgbClr val="333333"/>
                </a:solidFill>
              </a:rPr>
              <a:t> </a:t>
            </a:r>
            <a:r>
              <a:t>vfr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4B69C6"/>
                </a:solidFill>
              </a:rPr>
              <a:t>new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DfsBProgramVerifier</a:t>
            </a:r>
            <a:r>
              <a:rPr>
                <a:solidFill>
                  <a:srgbClr val="777777"/>
                </a:solidFill>
              </a:rPr>
              <a:t>();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9500"/>
              </a:lnSpc>
              <a:defRPr b="0" sz="330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vfr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.</a:t>
            </a:r>
            <a:r>
              <a:t>setDetectDeadlocks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</a:t>
            </a:r>
            <a:r>
              <a:rPr>
                <a:solidFill>
                  <a:srgbClr val="9C5D2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false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);</a:t>
            </a:r>
            <a:endParaRPr>
              <a:solidFill>
                <a:srgbClr val="333333"/>
              </a:solidFill>
              <a:latin typeface="SF Mono Regular"/>
              <a:ea typeface="SF Mono Regular"/>
              <a:cs typeface="SF Mono Regular"/>
              <a:sym typeface="SF Mono Regular"/>
            </a:endParaRPr>
          </a:p>
          <a:p>
            <a:pPr algn="l" defTabSz="457200">
              <a:lnSpc>
                <a:spcPts val="9500"/>
              </a:lnSpc>
              <a:defRPr b="0" sz="3300"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vfr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.</a:t>
            </a:r>
            <a:r>
              <a:t>setProgressListener</a:t>
            </a:r>
            <a:r>
              <a:rPr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rPr>
              <a:t>(...);</a:t>
            </a:r>
            <a:endParaRPr>
              <a:solidFill>
                <a:srgbClr val="333333"/>
              </a:solidFill>
              <a:latin typeface="SF Mono Regular"/>
              <a:ea typeface="SF Mono Regular"/>
              <a:cs typeface="SF Mono Regular"/>
              <a:sym typeface="SF Mono Regular"/>
            </a:endParaRPr>
          </a:p>
          <a:p>
            <a:pPr algn="l" defTabSz="457200">
              <a:lnSpc>
                <a:spcPts val="9500"/>
              </a:lnSpc>
              <a:defRPr b="0" sz="3300">
                <a:solidFill>
                  <a:srgbClr val="7A3E9D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VerificationResult</a:t>
            </a:r>
            <a:r>
              <a:rPr>
                <a:solidFill>
                  <a:srgbClr val="333333"/>
                </a:solidFill>
              </a:rPr>
              <a:t> </a:t>
            </a:r>
            <a:r>
              <a:t>res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77777"/>
                </a:solidFill>
              </a:rPr>
              <a:t>=</a:t>
            </a:r>
            <a:r>
              <a:rPr>
                <a:solidFill>
                  <a:srgbClr val="333333"/>
                </a:solidFill>
              </a:rPr>
              <a:t> </a:t>
            </a:r>
            <a:r>
              <a:t>vfr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verify</a:t>
            </a:r>
            <a:r>
              <a:rPr>
                <a:solidFill>
                  <a:srgbClr val="777777"/>
                </a:solidFill>
              </a:rPr>
              <a:t>(</a:t>
            </a:r>
            <a:r>
              <a:rPr>
                <a:solidFill>
                  <a:srgbClr val="333333"/>
                </a:solidFill>
              </a:rPr>
              <a:t>bprog</a:t>
            </a:r>
            <a:r>
              <a:rPr>
                <a:solidFill>
                  <a:srgbClr val="777777"/>
                </a:solidFill>
              </a:rPr>
              <a:t>);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&quot;Mainstream&quot; System"/>
          <p:cNvSpPr/>
          <p:nvPr/>
        </p:nvSpPr>
        <p:spPr>
          <a:xfrm>
            <a:off x="12280738" y="3458579"/>
            <a:ext cx="7619257" cy="9227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290"/>
                </a:lnTo>
                <a:lnTo>
                  <a:pt x="5235" y="2290"/>
                </a:lnTo>
                <a:lnTo>
                  <a:pt x="5235" y="19310"/>
                </a:lnTo>
                <a:lnTo>
                  <a:pt x="0" y="1931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6453" tIns="196453" rIns="196453" bIns="196453"/>
          <a:lstStyle>
            <a:lvl1pPr algn="r">
              <a:spcBef>
                <a:spcPts val="500"/>
              </a:spcBef>
              <a:defRPr b="0" i="1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"Mainstream" System</a:t>
            </a:r>
          </a:p>
        </p:txBody>
      </p:sp>
      <p:sp>
        <p:nvSpPr>
          <p:cNvPr id="430" name="SE ❤️ B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 </a:t>
            </a: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❤️</a:t>
            </a:r>
            <a:r>
              <a:t> BP</a:t>
            </a:r>
          </a:p>
        </p:txBody>
      </p:sp>
      <p:sp>
        <p:nvSpPr>
          <p:cNvPr id="431" name="?"/>
          <p:cNvSpPr txBox="1"/>
          <p:nvPr/>
        </p:nvSpPr>
        <p:spPr>
          <a:xfrm>
            <a:off x="11831352" y="76171"/>
            <a:ext cx="614141" cy="1160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7000"/>
            </a:lvl1pPr>
          </a:lstStyle>
          <a:p>
            <a:pPr/>
            <a:r>
              <a:t>?</a:t>
            </a:r>
          </a:p>
        </p:txBody>
      </p:sp>
      <p:sp>
        <p:nvSpPr>
          <p:cNvPr id="432" name="B-Program…"/>
          <p:cNvSpPr/>
          <p:nvPr/>
        </p:nvSpPr>
        <p:spPr>
          <a:xfrm>
            <a:off x="10300932" y="4621920"/>
            <a:ext cx="3674981" cy="69010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t>B-Program</a:t>
            </a:r>
          </a:p>
          <a:p>
            <a:pPr>
              <a:defRPr b="0" i="1" sz="4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(model)</a:t>
            </a:r>
          </a:p>
        </p:txBody>
      </p:sp>
      <p:sp>
        <p:nvSpPr>
          <p:cNvPr id="433" name="Requirement b-threads"/>
          <p:cNvSpPr/>
          <p:nvPr/>
        </p:nvSpPr>
        <p:spPr>
          <a:xfrm rot="16200000">
            <a:off x="6104962" y="7478428"/>
            <a:ext cx="6901035" cy="118801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Requirement b-threads</a:t>
            </a:r>
          </a:p>
        </p:txBody>
      </p:sp>
      <p:sp>
        <p:nvSpPr>
          <p:cNvPr id="434" name="Assumptions"/>
          <p:cNvSpPr/>
          <p:nvPr/>
        </p:nvSpPr>
        <p:spPr>
          <a:xfrm rot="16200000">
            <a:off x="4765501" y="7478428"/>
            <a:ext cx="6901035" cy="118801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Assumptions</a:t>
            </a:r>
          </a:p>
        </p:txBody>
      </p:sp>
      <p:sp>
        <p:nvSpPr>
          <p:cNvPr id="435" name="Environment Simulation"/>
          <p:cNvSpPr/>
          <p:nvPr/>
        </p:nvSpPr>
        <p:spPr>
          <a:xfrm rot="16200000">
            <a:off x="3426040" y="7478428"/>
            <a:ext cx="6901035" cy="118801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Environment Simulation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12297264" y="4300760"/>
            <a:ext cx="3863766" cy="7543355"/>
            <a:chOff x="0" y="0"/>
            <a:chExt cx="3863764" cy="7543353"/>
          </a:xfrm>
        </p:grpSpPr>
        <p:sp>
          <p:nvSpPr>
            <p:cNvPr id="436" name="Shape"/>
            <p:cNvSpPr/>
            <p:nvPr/>
          </p:nvSpPr>
          <p:spPr>
            <a:xfrm>
              <a:off x="0" y="0"/>
              <a:ext cx="3863765" cy="75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11"/>
                  </a:lnTo>
                  <a:lnTo>
                    <a:pt x="10212" y="411"/>
                  </a:lnTo>
                  <a:lnTo>
                    <a:pt x="10212" y="21189"/>
                  </a:lnTo>
                  <a:lnTo>
                    <a:pt x="0" y="2118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78593" tIns="178593" rIns="178593" bIns="178593" numCol="1" anchor="b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7" name="B-Program Runner"/>
            <p:cNvSpPr txBox="1"/>
            <p:nvPr/>
          </p:nvSpPr>
          <p:spPr>
            <a:xfrm rot="16200000">
              <a:off x="-1117912" y="3401984"/>
              <a:ext cx="7105585" cy="73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>
                <a:defRPr sz="4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B-Program Runner</a:t>
              </a:r>
            </a:p>
          </p:txBody>
        </p:sp>
      </p:grpSp>
      <p:sp>
        <p:nvSpPr>
          <p:cNvPr id="439" name="Listener API"/>
          <p:cNvSpPr/>
          <p:nvPr/>
        </p:nvSpPr>
        <p:spPr>
          <a:xfrm>
            <a:off x="15215959" y="5498812"/>
            <a:ext cx="3942858" cy="1785938"/>
          </a:xfrm>
          <a:prstGeom prst="rightArrow">
            <a:avLst>
              <a:gd name="adj1" fmla="val 44902"/>
              <a:gd name="adj2" fmla="val 64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b="0" sz="2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Listener API</a:t>
            </a:r>
          </a:p>
        </p:txBody>
      </p:sp>
      <p:grpSp>
        <p:nvGrpSpPr>
          <p:cNvPr id="442" name="Group"/>
          <p:cNvGrpSpPr/>
          <p:nvPr/>
        </p:nvGrpSpPr>
        <p:grpSpPr>
          <a:xfrm>
            <a:off x="15136418" y="8492428"/>
            <a:ext cx="4113088" cy="1785939"/>
            <a:chOff x="0" y="0"/>
            <a:chExt cx="4113086" cy="1785937"/>
          </a:xfrm>
        </p:grpSpPr>
        <p:sp>
          <p:nvSpPr>
            <p:cNvPr id="440" name="Arrow"/>
            <p:cNvSpPr/>
            <p:nvPr/>
          </p:nvSpPr>
          <p:spPr>
            <a:xfrm flipH="1">
              <a:off x="0" y="0"/>
              <a:ext cx="4113087" cy="1785938"/>
            </a:xfrm>
            <a:prstGeom prst="rightArrow">
              <a:avLst>
                <a:gd name="adj1" fmla="val 44902"/>
                <a:gd name="adj2" fmla="val 64000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b="0" sz="28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41" name="External Event Queue"/>
            <p:cNvSpPr txBox="1"/>
            <p:nvPr/>
          </p:nvSpPr>
          <p:spPr>
            <a:xfrm>
              <a:off x="218495" y="628647"/>
              <a:ext cx="3670523" cy="528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>
                <a:defRPr b="0" sz="28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External Event Queue</a:t>
              </a:r>
            </a:p>
          </p:txBody>
        </p:sp>
      </p:grpSp>
      <p:sp>
        <p:nvSpPr>
          <p:cNvPr id="443" name="B-Program Verifier"/>
          <p:cNvSpPr/>
          <p:nvPr/>
        </p:nvSpPr>
        <p:spPr>
          <a:xfrm>
            <a:off x="4526421" y="3458579"/>
            <a:ext cx="7619257" cy="9227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263"/>
                </a:lnTo>
                <a:lnTo>
                  <a:pt x="4035" y="19263"/>
                </a:lnTo>
                <a:lnTo>
                  <a:pt x="4035" y="2337"/>
                </a:lnTo>
                <a:lnTo>
                  <a:pt x="21600" y="233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6453" tIns="196453" rIns="196453" bIns="196453"/>
          <a:lstStyle>
            <a:lvl1pPr algn="l">
              <a:spcBef>
                <a:spcPts val="500"/>
              </a:spcBef>
              <a:defRPr b="0" i="1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B-Program Verifier</a:t>
            </a:r>
          </a:p>
        </p:txBody>
      </p:sp>
      <p:sp>
        <p:nvSpPr>
          <p:cNvPr id="444" name="Event Selection Strategy"/>
          <p:cNvSpPr/>
          <p:nvPr/>
        </p:nvSpPr>
        <p:spPr>
          <a:xfrm>
            <a:off x="10710123" y="9646187"/>
            <a:ext cx="2856598" cy="1491003"/>
          </a:xfrm>
          <a:prstGeom prst="roundRect">
            <a:avLst>
              <a:gd name="adj" fmla="val 17967"/>
            </a:avLst>
          </a:prstGeom>
          <a:solidFill>
            <a:srgbClr val="6E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Event Selection 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6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Class="entr" nodeType="afterEffect" presetSubtype="8" presetID="2" grpId="6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Class="entr" nodeType="afterEffect" presetSubtype="8" presetID="2" grpId="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9" presetClass="entr" nodeType="after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2" grpId="3"/>
      <p:bldP build="whole" bldLvl="1" animBg="1" rev="0" advAuto="0" spid="434" grpId="6"/>
      <p:bldP build="whole" bldLvl="1" animBg="1" rev="0" advAuto="0" spid="438" grpId="1"/>
      <p:bldP build="whole" bldLvl="1" animBg="1" rev="0" advAuto="0" spid="435" grpId="7"/>
      <p:bldP build="whole" bldLvl="1" animBg="1" rev="0" advAuto="0" spid="429" grpId="2"/>
      <p:bldP build="whole" bldLvl="1" animBg="1" rev="0" advAuto="0" spid="443" grpId="8"/>
      <p:bldP build="whole" bldLvl="1" animBg="1" rev="0" advAuto="0" spid="439" grpId="4"/>
      <p:bldP build="whole" bldLvl="1" animBg="1" rev="0" advAuto="0" spid="433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4FE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o Wha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What?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-85259"/>
            <a:satOff val="14347"/>
            <a:lumOff val="2237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4009" b="0"/>
          <a:stretch>
            <a:fillRect/>
          </a:stretch>
        </p:blipFill>
        <p:spPr>
          <a:xfrm>
            <a:off x="16279209" y="2626320"/>
            <a:ext cx="8124105" cy="8463478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ere are two ways of constructing a software design: One way is to make it so simple that there are obviously no deficiencies, and the other way is to make it so complicated that there are no obvious deficiencies."/>
          <p:cNvSpPr txBox="1"/>
          <p:nvPr/>
        </p:nvSpPr>
        <p:spPr>
          <a:xfrm>
            <a:off x="1357874" y="3878342"/>
            <a:ext cx="14108050" cy="5959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just">
              <a:defRPr b="0" i="1" sz="6600"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lvl1pPr>
          </a:lstStyle>
          <a:p>
            <a:pPr/>
            <a:r>
              <a:t>There are two ways of constructing a software design: One way is to make it so simple that there are obviously no deficiencies, and the other way is to make it so complicated that there are no obvious deficiencies.</a:t>
            </a:r>
          </a:p>
        </p:txBody>
      </p:sp>
      <p:sp>
        <p:nvSpPr>
          <p:cNvPr id="452" name="Text"/>
          <p:cNvSpPr txBox="1"/>
          <p:nvPr/>
        </p:nvSpPr>
        <p:spPr>
          <a:xfrm>
            <a:off x="3276306" y="7611189"/>
            <a:ext cx="10271186" cy="92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just">
              <a:defRPr b="0" i="1" sz="6400"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453" name="Photograph by Rama, Wikimedia Commons, Cc-by-sa-2.0-fr"/>
          <p:cNvSpPr txBox="1"/>
          <p:nvPr/>
        </p:nvSpPr>
        <p:spPr>
          <a:xfrm>
            <a:off x="17542912" y="11299358"/>
            <a:ext cx="6817392" cy="47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defRPr b="0" sz="2900"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Photograph by </a:t>
            </a:r>
            <a:r>
              <a:rPr>
                <a:hlinkClick r:id="rId4" invalidUrl="" action="" tgtFrame="" tooltip="" history="1" highlightClick="0" endSnd="0"/>
              </a:rPr>
              <a:t>Rama</a:t>
            </a:r>
            <a:r>
              <a:t>, Wikimedia Commons, Cc-by-sa-2.0-fr</a:t>
            </a:r>
          </a:p>
        </p:txBody>
      </p:sp>
      <p:sp>
        <p:nvSpPr>
          <p:cNvPr id="454" name="C.A.R Hoare, in The Emperor's Old Clothes,…"/>
          <p:cNvSpPr txBox="1"/>
          <p:nvPr/>
        </p:nvSpPr>
        <p:spPr>
          <a:xfrm>
            <a:off x="4921784" y="9582318"/>
            <a:ext cx="10544140" cy="219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algn="r">
              <a:defRPr b="0" i="1" sz="4800"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rPr i="0"/>
              <a:t>C.A.R Hoare, in</a:t>
            </a:r>
            <a:br>
              <a:rPr i="0"/>
            </a:br>
            <a:r>
              <a:t>The Emperor's Old Clothes,</a:t>
            </a:r>
          </a:p>
          <a:p>
            <a:pPr algn="r">
              <a:defRPr b="0" i="1" sz="4800"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r>
              <a:t>Turing Award lecture, 1980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hueOff val="-85259"/>
            <a:satOff val="14347"/>
            <a:lumOff val="2237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"/>
          <p:cNvSpPr/>
          <p:nvPr/>
        </p:nvSpPr>
        <p:spPr>
          <a:xfrm rot="5400000">
            <a:off x="8382372" y="4022915"/>
            <a:ext cx="7619256" cy="9227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290"/>
                </a:lnTo>
                <a:lnTo>
                  <a:pt x="5235" y="2290"/>
                </a:lnTo>
                <a:lnTo>
                  <a:pt x="5235" y="19310"/>
                </a:lnTo>
                <a:lnTo>
                  <a:pt x="0" y="1931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5D5"/>
          </a:solidFill>
          <a:ln w="12700">
            <a:miter lim="400000"/>
          </a:ln>
        </p:spPr>
        <p:txBody>
          <a:bodyPr lIns="196453" tIns="196453" rIns="196453" bIns="196453"/>
          <a:lstStyle/>
          <a:p>
            <a:pPr algn="r">
              <a:spcBef>
                <a:spcPts val="500"/>
              </a:spcBef>
              <a:defRPr b="0" i="1" sz="36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9" name="Why not Both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not Both?</a:t>
            </a:r>
          </a:p>
        </p:txBody>
      </p:sp>
      <p:sp>
        <p:nvSpPr>
          <p:cNvPr id="460" name="B-Program…"/>
          <p:cNvSpPr/>
          <p:nvPr/>
        </p:nvSpPr>
        <p:spPr>
          <a:xfrm>
            <a:off x="8706935" y="3753406"/>
            <a:ext cx="6970130" cy="275352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/>
          <a:p>
            <a:pPr marR="3251200" indent="381000">
              <a:defRPr sz="4200">
                <a:solidFill>
                  <a:srgbClr val="FFFFFF"/>
                </a:solidFill>
              </a:defRPr>
            </a:pPr>
            <a:r>
              <a:t>B-Program</a:t>
            </a:r>
          </a:p>
          <a:p>
            <a:pPr marR="3251200" indent="381000">
              <a:defRPr b="0" i="1" sz="4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(model)</a:t>
            </a:r>
          </a:p>
        </p:txBody>
      </p:sp>
      <p:grpSp>
        <p:nvGrpSpPr>
          <p:cNvPr id="463" name="Group"/>
          <p:cNvGrpSpPr/>
          <p:nvPr/>
        </p:nvGrpSpPr>
        <p:grpSpPr>
          <a:xfrm rot="5400000">
            <a:off x="10260117" y="3033737"/>
            <a:ext cx="3863766" cy="7543355"/>
            <a:chOff x="0" y="0"/>
            <a:chExt cx="3863764" cy="7543353"/>
          </a:xfrm>
        </p:grpSpPr>
        <p:sp>
          <p:nvSpPr>
            <p:cNvPr id="461" name="Shape"/>
            <p:cNvSpPr/>
            <p:nvPr/>
          </p:nvSpPr>
          <p:spPr>
            <a:xfrm>
              <a:off x="0" y="0"/>
              <a:ext cx="3863765" cy="75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11"/>
                  </a:lnTo>
                  <a:lnTo>
                    <a:pt x="10212" y="411"/>
                  </a:lnTo>
                  <a:lnTo>
                    <a:pt x="10212" y="21189"/>
                  </a:lnTo>
                  <a:lnTo>
                    <a:pt x="0" y="2118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78593" tIns="178593" rIns="178593" bIns="178593" numCol="1" anchor="b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2" name="B-Program Runner"/>
            <p:cNvSpPr txBox="1"/>
            <p:nvPr/>
          </p:nvSpPr>
          <p:spPr>
            <a:xfrm rot="16200000">
              <a:off x="-1117912" y="3401984"/>
              <a:ext cx="7105585" cy="739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>
                <a:defRPr sz="4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B-Program Runner</a:t>
              </a:r>
            </a:p>
          </p:txBody>
        </p:sp>
      </p:grpSp>
      <p:sp>
        <p:nvSpPr>
          <p:cNvPr id="464" name="Event Selection Strategy"/>
          <p:cNvSpPr/>
          <p:nvPr/>
        </p:nvSpPr>
        <p:spPr>
          <a:xfrm>
            <a:off x="12541815" y="4384668"/>
            <a:ext cx="2856599" cy="1491003"/>
          </a:xfrm>
          <a:prstGeom prst="roundRect">
            <a:avLst>
              <a:gd name="adj" fmla="val 17967"/>
            </a:avLst>
          </a:prstGeom>
          <a:solidFill>
            <a:srgbClr val="6E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Event Selection Strategy</a:t>
            </a:r>
          </a:p>
        </p:txBody>
      </p:sp>
      <p:pic>
        <p:nvPicPr>
          <p:cNvPr id="465" name="Simple" descr="Simp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1839" y="8576598"/>
            <a:ext cx="3670501" cy="1846193"/>
          </a:xfrm>
          <a:prstGeom prst="rect">
            <a:avLst/>
          </a:prstGeom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pic>
        <p:nvPicPr>
          <p:cNvPr id="466" name="Complex, but verifiable." descr="Complex, but verifiable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5083" y="5151186"/>
            <a:ext cx="6891941" cy="2697094"/>
          </a:xfrm>
          <a:prstGeom prst="rect">
            <a:avLst/>
          </a:prstGeom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sp>
        <p:nvSpPr>
          <p:cNvPr id="467" name="Or, at least, partially verified, testable, and possibly runtime verified"/>
          <p:cNvSpPr txBox="1"/>
          <p:nvPr/>
        </p:nvSpPr>
        <p:spPr>
          <a:xfrm>
            <a:off x="18131429" y="4368498"/>
            <a:ext cx="5812878" cy="3642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b="0" sz="5600">
                <a:latin typeface="HandVetica"/>
                <a:ea typeface="HandVetica"/>
                <a:cs typeface="HandVetica"/>
                <a:sym typeface="HandVetica"/>
              </a:defRPr>
            </a:lvl1pPr>
          </a:lstStyle>
          <a:p>
            <a:pPr/>
            <a:r>
              <a:t>Or, at least, partially verified, testable, and possibly runtime verified</a:t>
            </a:r>
          </a:p>
        </p:txBody>
      </p:sp>
      <p:sp>
        <p:nvSpPr>
          <p:cNvPr id="468" name="Input…"/>
          <p:cNvSpPr txBox="1"/>
          <p:nvPr/>
        </p:nvSpPr>
        <p:spPr>
          <a:xfrm>
            <a:off x="11833629" y="10638316"/>
            <a:ext cx="4837304" cy="161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/>
            <a:r>
              <a:t>Input</a:t>
            </a:r>
          </a:p>
          <a:p>
            <a:pPr algn="r"/>
            <a:r>
              <a:t>Output</a:t>
            </a:r>
          </a:p>
          <a:p>
            <a:pPr algn="r"/>
            <a:r>
              <a:t>Long running processes</a:t>
            </a:r>
          </a:p>
        </p:txBody>
      </p:sp>
      <p:sp>
        <p:nvSpPr>
          <p:cNvPr id="469" name="&quot;Mainstream&quot; System"/>
          <p:cNvSpPr txBox="1"/>
          <p:nvPr/>
        </p:nvSpPr>
        <p:spPr>
          <a:xfrm>
            <a:off x="7770175" y="9343599"/>
            <a:ext cx="4753180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spcBef>
                <a:spcPts val="500"/>
              </a:spcBef>
              <a:defRPr b="0" i="1"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"Mainstream" System</a:t>
            </a:r>
          </a:p>
        </p:txBody>
      </p:sp>
      <p:sp>
        <p:nvSpPr>
          <p:cNvPr id="470" name="*"/>
          <p:cNvSpPr txBox="1"/>
          <p:nvPr/>
        </p:nvSpPr>
        <p:spPr>
          <a:xfrm>
            <a:off x="17413786" y="4262821"/>
            <a:ext cx="687972" cy="169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300"/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2"/>
      <p:bldP build="whole" bldLvl="1" animBg="1" rev="0" advAuto="0" spid="465" grpId="1"/>
      <p:bldP build="whole" bldLvl="1" animBg="1" rev="0" advAuto="0" spid="470" grpId="4"/>
      <p:bldP build="whole" bldLvl="1" animBg="1" rev="0" advAuto="0" spid="467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3110" r="0" b="56878"/>
          <a:stretch>
            <a:fillRect/>
          </a:stretch>
        </p:blipFill>
        <p:spPr>
          <a:xfrm>
            <a:off x="5923160" y="639167"/>
            <a:ext cx="12537837" cy="47811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75779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3110" r="0" b="8817"/>
          <a:stretch>
            <a:fillRect/>
          </a:stretch>
        </p:blipFill>
        <p:spPr>
          <a:xfrm>
            <a:off x="5923160" y="639167"/>
            <a:ext cx="12537837" cy="12437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75779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wipe dir="d"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114395"/>
            <a:lumOff val="-2497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BPjs demonstration on MDETools@Models18 Challenge Problem.mp4" descr="BPjs demonstration on MDETools@Models18 Challenge Proble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30074" y="-48059"/>
            <a:ext cx="18838194" cy="1381211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Joel Greenyer, Michael Bar-Sinai, Gera Weiss, Aviran Sadon and Assaf Marron.…"/>
          <p:cNvSpPr txBox="1"/>
          <p:nvPr/>
        </p:nvSpPr>
        <p:spPr>
          <a:xfrm>
            <a:off x="400666" y="11230051"/>
            <a:ext cx="22945675" cy="21084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b="0" sz="4400">
                <a:solidFill>
                  <a:srgbClr val="FFFFFF"/>
                </a:solidFill>
              </a:defRPr>
            </a:pPr>
            <a:r>
              <a:t>Joel Greenyer, Michael Bar-Sinai, Gera Weiss, Aviran Sadon and Assaf Marron. </a:t>
            </a:r>
          </a:p>
          <a:p>
            <a:pPr algn="l" defTabSz="457200">
              <a:defRPr b="0" i="1" sz="4400">
                <a:solidFill>
                  <a:srgbClr val="FFFFFF"/>
                </a:solidFill>
              </a:defRPr>
            </a:pPr>
            <a:r>
              <a:t>Modeling and programming a leader-follower challenge problem with scenario-based tools.</a:t>
            </a:r>
          </a:p>
          <a:p>
            <a:pPr algn="l" defTabSz="457200">
              <a:defRPr b="0" sz="4400">
                <a:solidFill>
                  <a:srgbClr val="FFFFFF"/>
                </a:solidFill>
              </a:defRPr>
            </a:pPr>
            <a:r>
              <a:t>MDETools Workshop @ MODELS2018, Copenhagen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4833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7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pace Applic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Applications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1895" y="3757706"/>
            <a:ext cx="18000210" cy="89332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90254" dir="5400000">
              <a:srgbClr val="000000">
                <a:alpha val="5804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mage" descr="Image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37331" y="789248"/>
            <a:ext cx="2707755" cy="2707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sp>
        <p:nvSpPr>
          <p:cNvPr id="485" name="BPjs a BP Tool Suite for JS"/>
          <p:cNvSpPr txBox="1"/>
          <p:nvPr>
            <p:ph type="title"/>
          </p:nvPr>
        </p:nvSpPr>
        <p:spPr>
          <a:xfrm>
            <a:off x="4387453" y="5953"/>
            <a:ext cx="15609094" cy="3036094"/>
          </a:xfrm>
          <a:prstGeom prst="rect">
            <a:avLst/>
          </a:prstGeom>
        </p:spPr>
        <p:txBody>
          <a:bodyPr/>
          <a:lstStyle/>
          <a:p>
            <a:pPr/>
            <a:r>
              <a:t>BPjs </a:t>
            </a:r>
            <a:r>
              <a:rPr>
                <a:latin typeface="Myriad Pro"/>
                <a:ea typeface="Myriad Pro"/>
                <a:cs typeface="Myriad Pro"/>
                <a:sym typeface="Myriad Pro"/>
              </a:rPr>
              <a:t>a BP Tool Suite for JS</a:t>
            </a:r>
          </a:p>
        </p:txBody>
      </p:sp>
      <p:sp>
        <p:nvSpPr>
          <p:cNvPr id="486" name="Open Source (MIT)…"/>
          <p:cNvSpPr txBox="1"/>
          <p:nvPr>
            <p:ph type="body" sz="half" idx="1"/>
          </p:nvPr>
        </p:nvSpPr>
        <p:spPr>
          <a:xfrm>
            <a:off x="652714" y="2977454"/>
            <a:ext cx="12456201" cy="926775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</a:pPr>
            <a:r>
              <a:t>Open Source (MIT)</a:t>
            </a:r>
          </a:p>
          <a:p>
            <a:pPr>
              <a:spcBef>
                <a:spcPts val="3600"/>
              </a:spcBef>
            </a:pPr>
            <a:r>
              <a:t>Embeddable / Commandline</a:t>
            </a:r>
          </a:p>
          <a:p>
            <a:pPr>
              <a:spcBef>
                <a:spcPts val="3600"/>
              </a:spcBef>
            </a:pPr>
            <a:r>
              <a:t>Continuous UT+CC, Documentation</a:t>
            </a:r>
          </a:p>
          <a:p>
            <a:pPr>
              <a:spcBef>
                <a:spcPts val="3600"/>
              </a:spcBef>
            </a:pPr>
            <a:r>
              <a:rPr>
                <a:hlinkClick r:id="rId5" invalidUrl="" action="" tgtFrame="" tooltip="" history="1" highlightClick="0" endSnd="0"/>
              </a:rPr>
              <a:t>GitHub Repo</a:t>
            </a:r>
            <a:r>
              <a:t>, Maven Central, Jars</a:t>
            </a:r>
          </a:p>
          <a:p>
            <a:pPr>
              <a:spcBef>
                <a:spcPts val="3600"/>
              </a:spcBef>
            </a:pPr>
            <a:r>
              <a:t>Sample code</a:t>
            </a:r>
          </a:p>
          <a:p>
            <a:pPr>
              <a:spcBef>
                <a:spcPts val="3600"/>
              </a:spcBef>
            </a:pPr>
            <a:r>
              <a:t>JS using Mozilla Rhino</a:t>
            </a:r>
          </a:p>
          <a:p>
            <a:pPr marL="0" indent="0" algn="ctr">
              <a:spcBef>
                <a:spcPts val="3600"/>
              </a:spcBef>
              <a:buSzTx/>
              <a:buNone/>
              <a:defRPr i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Other tools out there too!</a:t>
            </a:r>
          </a:p>
        </p:txBody>
      </p:sp>
      <p:grpSp>
        <p:nvGrpSpPr>
          <p:cNvPr id="489" name="Image"/>
          <p:cNvGrpSpPr/>
          <p:nvPr/>
        </p:nvGrpSpPr>
        <p:grpSpPr>
          <a:xfrm rot="12391">
            <a:off x="12026197" y="3057014"/>
            <a:ext cx="16432187" cy="4411260"/>
            <a:chOff x="0" y="0"/>
            <a:chExt cx="16432186" cy="4411259"/>
          </a:xfrm>
        </p:grpSpPr>
        <p:pic>
          <p:nvPicPr>
            <p:cNvPr id="48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7800" y="114300"/>
              <a:ext cx="16076587" cy="39540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7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432187" cy="4411260"/>
            </a:xfrm>
            <a:prstGeom prst="rect">
              <a:avLst/>
            </a:prstGeom>
            <a:effectLst/>
          </p:spPr>
        </p:pic>
      </p:grpSp>
      <p:sp>
        <p:nvSpPr>
          <p:cNvPr id="490" name="*mostly"/>
          <p:cNvSpPr txBox="1"/>
          <p:nvPr/>
        </p:nvSpPr>
        <p:spPr>
          <a:xfrm>
            <a:off x="589502" y="12824169"/>
            <a:ext cx="1469061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*mostly</a:t>
            </a:r>
          </a:p>
        </p:txBody>
      </p:sp>
      <p:sp>
        <p:nvSpPr>
          <p:cNvPr id="491" name="Line"/>
          <p:cNvSpPr/>
          <p:nvPr/>
        </p:nvSpPr>
        <p:spPr>
          <a:xfrm>
            <a:off x="4475" y="12635494"/>
            <a:ext cx="38529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2" name="&lt;dependency&gt;…"/>
          <p:cNvSpPr txBox="1"/>
          <p:nvPr/>
        </p:nvSpPr>
        <p:spPr>
          <a:xfrm>
            <a:off x="11569362" y="7856288"/>
            <a:ext cx="11608445" cy="2839443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Monaco"/>
                <a:ea typeface="Monaco"/>
                <a:cs typeface="Monaco"/>
                <a:sym typeface="Monaco"/>
              </a:defRPr>
            </a:pPr>
            <a:r>
              <a:t>&lt;dependency&gt;</a:t>
            </a:r>
          </a:p>
          <a:p>
            <a:pPr algn="l">
              <a:defRPr b="0">
                <a:latin typeface="Monaco"/>
                <a:ea typeface="Monaco"/>
                <a:cs typeface="Monaco"/>
                <a:sym typeface="Monaco"/>
              </a:defRPr>
            </a:pPr>
            <a:r>
              <a:t>    &lt;groupId&gt;com.github.bthink-bgu&lt;/groupId&gt;</a:t>
            </a:r>
          </a:p>
          <a:p>
            <a:pPr algn="l">
              <a:defRPr b="0">
                <a:latin typeface="Monaco"/>
                <a:ea typeface="Monaco"/>
                <a:cs typeface="Monaco"/>
                <a:sym typeface="Monaco"/>
              </a:defRPr>
            </a:pPr>
            <a:r>
              <a:t>    &lt;artifactId&gt;BPjs&lt;/artifactId&gt;</a:t>
            </a:r>
          </a:p>
          <a:p>
            <a:pPr algn="l">
              <a:defRPr b="0">
                <a:latin typeface="Monaco"/>
                <a:ea typeface="Monaco"/>
                <a:cs typeface="Monaco"/>
                <a:sym typeface="Monaco"/>
              </a:defRPr>
            </a:pPr>
            <a:r>
              <a:t>    &lt;version&gt;0.9.3&lt;/version&gt;</a:t>
            </a:r>
          </a:p>
          <a:p>
            <a:pPr algn="l">
              <a:defRPr b="0">
                <a:latin typeface="Monaco"/>
                <a:ea typeface="Monaco"/>
                <a:cs typeface="Monaco"/>
                <a:sym typeface="Monaco"/>
              </a:defRPr>
            </a:pPr>
            <a:r>
              <a:t>&lt;/dependency&gt;</a:t>
            </a:r>
          </a:p>
        </p:txBody>
      </p:sp>
      <p:pic>
        <p:nvPicPr>
          <p:cNvPr id="493" name="Image" descr="Image">
            <a:hlinkClick r:id="rId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10156" t="10156" r="11135" b="10546"/>
          <a:stretch>
            <a:fillRect/>
          </a:stretch>
        </p:blipFill>
        <p:spPr>
          <a:xfrm>
            <a:off x="18660045" y="2652032"/>
            <a:ext cx="1973560" cy="1988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64" fill="norm" stroke="1" extrusionOk="0">
                <a:moveTo>
                  <a:pt x="10807" y="0"/>
                </a:moveTo>
                <a:cubicBezTo>
                  <a:pt x="9803" y="1"/>
                  <a:pt x="9176" y="91"/>
                  <a:pt x="8331" y="353"/>
                </a:cubicBezTo>
                <a:cubicBezTo>
                  <a:pt x="5714" y="1166"/>
                  <a:pt x="3567" y="3225"/>
                  <a:pt x="2522" y="5923"/>
                </a:cubicBezTo>
                <a:cubicBezTo>
                  <a:pt x="2423" y="6179"/>
                  <a:pt x="2400" y="6196"/>
                  <a:pt x="1916" y="6435"/>
                </a:cubicBezTo>
                <a:cubicBezTo>
                  <a:pt x="1640" y="6572"/>
                  <a:pt x="1386" y="6675"/>
                  <a:pt x="1349" y="6663"/>
                </a:cubicBezTo>
                <a:cubicBezTo>
                  <a:pt x="1312" y="6652"/>
                  <a:pt x="1280" y="6666"/>
                  <a:pt x="1280" y="6693"/>
                </a:cubicBezTo>
                <a:cubicBezTo>
                  <a:pt x="1280" y="6721"/>
                  <a:pt x="1190" y="6803"/>
                  <a:pt x="1076" y="6874"/>
                </a:cubicBezTo>
                <a:cubicBezTo>
                  <a:pt x="887" y="6993"/>
                  <a:pt x="862" y="7034"/>
                  <a:pt x="795" y="7365"/>
                </a:cubicBezTo>
                <a:cubicBezTo>
                  <a:pt x="753" y="7574"/>
                  <a:pt x="722" y="8020"/>
                  <a:pt x="725" y="8419"/>
                </a:cubicBezTo>
                <a:cubicBezTo>
                  <a:pt x="733" y="9243"/>
                  <a:pt x="862" y="9881"/>
                  <a:pt x="1154" y="10559"/>
                </a:cubicBezTo>
                <a:lnTo>
                  <a:pt x="1353" y="11015"/>
                </a:lnTo>
                <a:lnTo>
                  <a:pt x="1171" y="11364"/>
                </a:lnTo>
                <a:cubicBezTo>
                  <a:pt x="966" y="11757"/>
                  <a:pt x="481" y="12415"/>
                  <a:pt x="193" y="12689"/>
                </a:cubicBezTo>
                <a:cubicBezTo>
                  <a:pt x="-22" y="12895"/>
                  <a:pt x="-67" y="13120"/>
                  <a:pt x="107" y="13120"/>
                </a:cubicBezTo>
                <a:cubicBezTo>
                  <a:pt x="164" y="13120"/>
                  <a:pt x="344" y="13069"/>
                  <a:pt x="509" y="13008"/>
                </a:cubicBezTo>
                <a:cubicBezTo>
                  <a:pt x="690" y="12940"/>
                  <a:pt x="830" y="12914"/>
                  <a:pt x="860" y="12943"/>
                </a:cubicBezTo>
                <a:cubicBezTo>
                  <a:pt x="886" y="12970"/>
                  <a:pt x="939" y="13120"/>
                  <a:pt x="981" y="13279"/>
                </a:cubicBezTo>
                <a:cubicBezTo>
                  <a:pt x="1047" y="13531"/>
                  <a:pt x="1051" y="13594"/>
                  <a:pt x="981" y="13757"/>
                </a:cubicBezTo>
                <a:cubicBezTo>
                  <a:pt x="937" y="13859"/>
                  <a:pt x="884" y="14123"/>
                  <a:pt x="868" y="14342"/>
                </a:cubicBezTo>
                <a:cubicBezTo>
                  <a:pt x="844" y="14674"/>
                  <a:pt x="861" y="14803"/>
                  <a:pt x="968" y="15113"/>
                </a:cubicBezTo>
                <a:lnTo>
                  <a:pt x="1098" y="15483"/>
                </a:lnTo>
                <a:lnTo>
                  <a:pt x="981" y="15801"/>
                </a:lnTo>
                <a:cubicBezTo>
                  <a:pt x="805" y="16273"/>
                  <a:pt x="814" y="16674"/>
                  <a:pt x="1016" y="17097"/>
                </a:cubicBezTo>
                <a:cubicBezTo>
                  <a:pt x="1104" y="17283"/>
                  <a:pt x="1162" y="17480"/>
                  <a:pt x="1145" y="17532"/>
                </a:cubicBezTo>
                <a:cubicBezTo>
                  <a:pt x="1129" y="17583"/>
                  <a:pt x="1007" y="17715"/>
                  <a:pt x="873" y="17824"/>
                </a:cubicBezTo>
                <a:cubicBezTo>
                  <a:pt x="576" y="18066"/>
                  <a:pt x="393" y="18430"/>
                  <a:pt x="345" y="18879"/>
                </a:cubicBezTo>
                <a:cubicBezTo>
                  <a:pt x="302" y="19273"/>
                  <a:pt x="355" y="19496"/>
                  <a:pt x="674" y="20226"/>
                </a:cubicBezTo>
                <a:cubicBezTo>
                  <a:pt x="805" y="20527"/>
                  <a:pt x="944" y="20923"/>
                  <a:pt x="977" y="21104"/>
                </a:cubicBezTo>
                <a:cubicBezTo>
                  <a:pt x="1009" y="21285"/>
                  <a:pt x="1057" y="21464"/>
                  <a:pt x="1085" y="21500"/>
                </a:cubicBezTo>
                <a:cubicBezTo>
                  <a:pt x="1161" y="21600"/>
                  <a:pt x="1433" y="21577"/>
                  <a:pt x="1691" y="21453"/>
                </a:cubicBezTo>
                <a:cubicBezTo>
                  <a:pt x="2169" y="21222"/>
                  <a:pt x="2601" y="20547"/>
                  <a:pt x="2725" y="19839"/>
                </a:cubicBezTo>
                <a:cubicBezTo>
                  <a:pt x="2812" y="19343"/>
                  <a:pt x="2771" y="18673"/>
                  <a:pt x="2634" y="18405"/>
                </a:cubicBezTo>
                <a:cubicBezTo>
                  <a:pt x="2488" y="18118"/>
                  <a:pt x="2552" y="17900"/>
                  <a:pt x="2885" y="17549"/>
                </a:cubicBezTo>
                <a:cubicBezTo>
                  <a:pt x="3172" y="17248"/>
                  <a:pt x="3340" y="16816"/>
                  <a:pt x="3301" y="16481"/>
                </a:cubicBezTo>
                <a:cubicBezTo>
                  <a:pt x="3283" y="16326"/>
                  <a:pt x="3308" y="16259"/>
                  <a:pt x="3452" y="16107"/>
                </a:cubicBezTo>
                <a:cubicBezTo>
                  <a:pt x="3548" y="16006"/>
                  <a:pt x="3646" y="15940"/>
                  <a:pt x="3673" y="15956"/>
                </a:cubicBezTo>
                <a:cubicBezTo>
                  <a:pt x="3700" y="15973"/>
                  <a:pt x="3779" y="16135"/>
                  <a:pt x="3846" y="16318"/>
                </a:cubicBezTo>
                <a:cubicBezTo>
                  <a:pt x="4035" y="16833"/>
                  <a:pt x="4460" y="17662"/>
                  <a:pt x="4781" y="18143"/>
                </a:cubicBezTo>
                <a:cubicBezTo>
                  <a:pt x="5128" y="18661"/>
                  <a:pt x="5940" y="19525"/>
                  <a:pt x="6508" y="19981"/>
                </a:cubicBezTo>
                <a:cubicBezTo>
                  <a:pt x="7321" y="20631"/>
                  <a:pt x="7973" y="20989"/>
                  <a:pt x="8790" y="21238"/>
                </a:cubicBezTo>
                <a:cubicBezTo>
                  <a:pt x="9753" y="21531"/>
                  <a:pt x="10106" y="21576"/>
                  <a:pt x="11153" y="21547"/>
                </a:cubicBezTo>
                <a:cubicBezTo>
                  <a:pt x="12204" y="21518"/>
                  <a:pt x="12646" y="21437"/>
                  <a:pt x="13473" y="21108"/>
                </a:cubicBezTo>
                <a:cubicBezTo>
                  <a:pt x="14437" y="20725"/>
                  <a:pt x="15052" y="20305"/>
                  <a:pt x="15945" y="19417"/>
                </a:cubicBezTo>
                <a:cubicBezTo>
                  <a:pt x="16622" y="18743"/>
                  <a:pt x="17105" y="18095"/>
                  <a:pt x="17438" y="17420"/>
                </a:cubicBezTo>
                <a:cubicBezTo>
                  <a:pt x="17673" y="16943"/>
                  <a:pt x="18001" y="16152"/>
                  <a:pt x="18001" y="16060"/>
                </a:cubicBezTo>
                <a:cubicBezTo>
                  <a:pt x="18001" y="15917"/>
                  <a:pt x="18101" y="15944"/>
                  <a:pt x="18200" y="16111"/>
                </a:cubicBezTo>
                <a:cubicBezTo>
                  <a:pt x="18261" y="16213"/>
                  <a:pt x="18318" y="16427"/>
                  <a:pt x="18334" y="16628"/>
                </a:cubicBezTo>
                <a:cubicBezTo>
                  <a:pt x="18367" y="17034"/>
                  <a:pt x="18498" y="17317"/>
                  <a:pt x="18793" y="17609"/>
                </a:cubicBezTo>
                <a:cubicBezTo>
                  <a:pt x="19082" y="17895"/>
                  <a:pt x="19137" y="18125"/>
                  <a:pt x="18992" y="18405"/>
                </a:cubicBezTo>
                <a:cubicBezTo>
                  <a:pt x="18838" y="18701"/>
                  <a:pt x="18807" y="19542"/>
                  <a:pt x="18931" y="20019"/>
                </a:cubicBezTo>
                <a:cubicBezTo>
                  <a:pt x="19156" y="20878"/>
                  <a:pt x="19768" y="21565"/>
                  <a:pt x="20308" y="21565"/>
                </a:cubicBezTo>
                <a:cubicBezTo>
                  <a:pt x="20540" y="21565"/>
                  <a:pt x="20571" y="21521"/>
                  <a:pt x="20663" y="21027"/>
                </a:cubicBezTo>
                <a:cubicBezTo>
                  <a:pt x="20693" y="20863"/>
                  <a:pt x="20825" y="20493"/>
                  <a:pt x="20957" y="20205"/>
                </a:cubicBezTo>
                <a:cubicBezTo>
                  <a:pt x="21268" y="19526"/>
                  <a:pt x="21331" y="19276"/>
                  <a:pt x="21286" y="18918"/>
                </a:cubicBezTo>
                <a:cubicBezTo>
                  <a:pt x="21217" y="18370"/>
                  <a:pt x="21014" y="17976"/>
                  <a:pt x="20706" y="17790"/>
                </a:cubicBezTo>
                <a:cubicBezTo>
                  <a:pt x="20422" y="17618"/>
                  <a:pt x="20403" y="17514"/>
                  <a:pt x="20585" y="17149"/>
                </a:cubicBezTo>
                <a:cubicBezTo>
                  <a:pt x="20806" y="16706"/>
                  <a:pt x="20828" y="16339"/>
                  <a:pt x="20663" y="15849"/>
                </a:cubicBezTo>
                <a:lnTo>
                  <a:pt x="20533" y="15470"/>
                </a:lnTo>
                <a:lnTo>
                  <a:pt x="20641" y="15186"/>
                </a:lnTo>
                <a:cubicBezTo>
                  <a:pt x="20780" y="14812"/>
                  <a:pt x="20787" y="14090"/>
                  <a:pt x="20654" y="13787"/>
                </a:cubicBezTo>
                <a:cubicBezTo>
                  <a:pt x="20568" y="13591"/>
                  <a:pt x="20565" y="13555"/>
                  <a:pt x="20646" y="13236"/>
                </a:cubicBezTo>
                <a:cubicBezTo>
                  <a:pt x="20693" y="13048"/>
                  <a:pt x="20729" y="12732"/>
                  <a:pt x="20724" y="12539"/>
                </a:cubicBezTo>
                <a:cubicBezTo>
                  <a:pt x="20718" y="12346"/>
                  <a:pt x="20716" y="12174"/>
                  <a:pt x="20719" y="12156"/>
                </a:cubicBezTo>
                <a:cubicBezTo>
                  <a:pt x="20722" y="12137"/>
                  <a:pt x="20881" y="12181"/>
                  <a:pt x="21074" y="12250"/>
                </a:cubicBezTo>
                <a:cubicBezTo>
                  <a:pt x="21354" y="12351"/>
                  <a:pt x="21502" y="12373"/>
                  <a:pt x="21524" y="12302"/>
                </a:cubicBezTo>
                <a:lnTo>
                  <a:pt x="21524" y="12289"/>
                </a:lnTo>
                <a:cubicBezTo>
                  <a:pt x="21533" y="12211"/>
                  <a:pt x="21426" y="12044"/>
                  <a:pt x="21200" y="11777"/>
                </a:cubicBezTo>
                <a:cubicBezTo>
                  <a:pt x="21180" y="11753"/>
                  <a:pt x="21167" y="11735"/>
                  <a:pt x="21148" y="11712"/>
                </a:cubicBezTo>
                <a:lnTo>
                  <a:pt x="21126" y="11712"/>
                </a:lnTo>
                <a:lnTo>
                  <a:pt x="21122" y="11682"/>
                </a:lnTo>
                <a:cubicBezTo>
                  <a:pt x="20740" y="11217"/>
                  <a:pt x="20567" y="10896"/>
                  <a:pt x="20568" y="10649"/>
                </a:cubicBezTo>
                <a:cubicBezTo>
                  <a:pt x="20568" y="10532"/>
                  <a:pt x="20623" y="10242"/>
                  <a:pt x="20693" y="10003"/>
                </a:cubicBezTo>
                <a:cubicBezTo>
                  <a:pt x="20944" y="9153"/>
                  <a:pt x="21004" y="7952"/>
                  <a:pt x="20827" y="7253"/>
                </a:cubicBezTo>
                <a:cubicBezTo>
                  <a:pt x="20771" y="7031"/>
                  <a:pt x="20726" y="6976"/>
                  <a:pt x="20464" y="6810"/>
                </a:cubicBezTo>
                <a:cubicBezTo>
                  <a:pt x="20300" y="6705"/>
                  <a:pt x="19962" y="6533"/>
                  <a:pt x="19715" y="6427"/>
                </a:cubicBezTo>
                <a:lnTo>
                  <a:pt x="19269" y="6233"/>
                </a:lnTo>
                <a:lnTo>
                  <a:pt x="19044" y="5734"/>
                </a:lnTo>
                <a:cubicBezTo>
                  <a:pt x="17885" y="3132"/>
                  <a:pt x="16225" y="1467"/>
                  <a:pt x="13863" y="534"/>
                </a:cubicBezTo>
                <a:cubicBezTo>
                  <a:pt x="12935" y="167"/>
                  <a:pt x="11984" y="0"/>
                  <a:pt x="10807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pic>
        <p:nvPicPr>
          <p:cNvPr id="494" name="Image" descr="Image">
            <a:hlinkClick r:id="rId1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575500" y="11060500"/>
            <a:ext cx="7375923" cy="2125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pic>
        <p:nvPicPr>
          <p:cNvPr id="495" name="Image" descr="Image">
            <a:hlinkClick r:id="rId1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1240696">
            <a:off x="20165883" y="5533683"/>
            <a:ext cx="3737681" cy="11024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pic>
        <p:nvPicPr>
          <p:cNvPr id="496" name="Image" descr="Image">
            <a:hlinkClick r:id="rId1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21021969">
            <a:off x="16931228" y="9623584"/>
            <a:ext cx="7322345" cy="982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  <p:pic>
        <p:nvPicPr>
          <p:cNvPr id="497" name="Image" descr="Image">
            <a:hlinkClick r:id="rId1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21592152">
            <a:off x="18462491" y="11729147"/>
            <a:ext cx="4605630" cy="13774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0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rogramming"/>
          <p:cNvSpPr txBox="1"/>
          <p:nvPr/>
        </p:nvSpPr>
        <p:spPr>
          <a:xfrm>
            <a:off x="1337846" y="983764"/>
            <a:ext cx="9035619" cy="18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Programming</a:t>
            </a:r>
          </a:p>
        </p:txBody>
      </p:sp>
      <p:sp>
        <p:nvSpPr>
          <p:cNvPr id="184" name="Modeling"/>
          <p:cNvSpPr txBox="1"/>
          <p:nvPr/>
        </p:nvSpPr>
        <p:spPr>
          <a:xfrm>
            <a:off x="15153474" y="983764"/>
            <a:ext cx="6269051" cy="18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Modeling</a:t>
            </a:r>
          </a:p>
        </p:txBody>
      </p:sp>
      <p:sp>
        <p:nvSpPr>
          <p:cNvPr id="185" name="Line"/>
          <p:cNvSpPr/>
          <p:nvPr/>
        </p:nvSpPr>
        <p:spPr>
          <a:xfrm flipV="1">
            <a:off x="12192000" y="-287329"/>
            <a:ext cx="1" cy="14290658"/>
          </a:xfrm>
          <a:prstGeom prst="line">
            <a:avLst/>
          </a:prstGeom>
          <a:ln w="1397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" name="Telling a computer…"/>
          <p:cNvSpPr txBox="1"/>
          <p:nvPr/>
        </p:nvSpPr>
        <p:spPr>
          <a:xfrm>
            <a:off x="591355" y="6008463"/>
            <a:ext cx="10528601" cy="300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8600">
                <a:solidFill>
                  <a:schemeClr val="accent1">
                    <a:lumOff val="-13575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Telling a computer</a:t>
            </a:r>
          </a:p>
          <a:p>
            <a:pPr algn="r">
              <a:defRPr b="0" sz="103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What to do</a:t>
            </a:r>
          </a:p>
        </p:txBody>
      </p:sp>
      <p:sp>
        <p:nvSpPr>
          <p:cNvPr id="187" name="Telling a computer…"/>
          <p:cNvSpPr txBox="1"/>
          <p:nvPr/>
        </p:nvSpPr>
        <p:spPr>
          <a:xfrm>
            <a:off x="12525258" y="6008463"/>
            <a:ext cx="11525483" cy="300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86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Telling a computer</a:t>
            </a:r>
          </a:p>
          <a:p>
            <a:pPr algn="r">
              <a:defRPr b="0" sz="103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What could be done</a:t>
            </a:r>
          </a:p>
        </p:txBody>
      </p:sp>
      <p:grpSp>
        <p:nvGrpSpPr>
          <p:cNvPr id="190" name="Group"/>
          <p:cNvGrpSpPr/>
          <p:nvPr/>
        </p:nvGrpSpPr>
        <p:grpSpPr>
          <a:xfrm>
            <a:off x="10027566" y="10527605"/>
            <a:ext cx="4817857" cy="2188169"/>
            <a:chOff x="0" y="0"/>
            <a:chExt cx="4817855" cy="2188167"/>
          </a:xfrm>
        </p:grpSpPr>
        <p:sp>
          <p:nvSpPr>
            <p:cNvPr id="188" name="Double Arrow"/>
            <p:cNvSpPr/>
            <p:nvPr/>
          </p:nvSpPr>
          <p:spPr>
            <a:xfrm>
              <a:off x="0" y="0"/>
              <a:ext cx="4817856" cy="2188168"/>
            </a:xfrm>
            <a:prstGeom prst="leftRightArrow">
              <a:avLst>
                <a:gd name="adj1" fmla="val 32000"/>
                <a:gd name="adj2" fmla="val 44000"/>
              </a:avLst>
            </a:prstGeom>
            <a:solidFill>
              <a:schemeClr val="accent1">
                <a:alpha val="334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9" name="BP"/>
            <p:cNvSpPr/>
            <p:nvPr/>
          </p:nvSpPr>
          <p:spPr>
            <a:xfrm>
              <a:off x="1314843" y="0"/>
              <a:ext cx="2188169" cy="2188168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b="0" sz="100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BP</a:t>
              </a:r>
            </a:p>
          </p:txBody>
        </p:sp>
      </p:grpSp>
      <p:sp>
        <p:nvSpPr>
          <p:cNvPr id="191" name="can't be done"/>
          <p:cNvSpPr txBox="1"/>
          <p:nvPr/>
        </p:nvSpPr>
        <p:spPr>
          <a:xfrm>
            <a:off x="16619432" y="8607093"/>
            <a:ext cx="7201003" cy="1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0" sz="103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can't be done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5"/>
      <p:bldP build="whole" bldLvl="1" animBg="1" rev="0" advAuto="0" spid="185" grpId="1"/>
      <p:bldP build="whole" bldLvl="1" animBg="1" rev="0" advAuto="0" spid="187" grpId="3"/>
      <p:bldP build="whole" bldLvl="1" animBg="1" rev="0" advAuto="0" spid="191" grpId="4"/>
      <p:bldP build="whole" bldLvl="1" animBg="1" rev="0" advAuto="0" spid="186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eople and 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People and Works</a:t>
            </a:r>
          </a:p>
        </p:txBody>
      </p:sp>
      <p:sp>
        <p:nvSpPr>
          <p:cNvPr id="502" name="Scenario Based Programming…"/>
          <p:cNvSpPr txBox="1"/>
          <p:nvPr>
            <p:ph type="body" idx="1"/>
          </p:nvPr>
        </p:nvSpPr>
        <p:spPr>
          <a:xfrm>
            <a:off x="1132503" y="3444626"/>
            <a:ext cx="15802091" cy="9567153"/>
          </a:xfrm>
          <a:prstGeom prst="rect">
            <a:avLst/>
          </a:prstGeom>
        </p:spPr>
        <p:txBody>
          <a:bodyPr/>
          <a:lstStyle/>
          <a:p>
            <a:pPr marL="455056" indent="-455056" defTabSz="640794">
              <a:spcBef>
                <a:spcPts val="1100"/>
              </a:spcBef>
              <a:defRPr sz="3666">
                <a:solidFill>
                  <a:schemeClr val="accent1">
                    <a:hueOff val="114395"/>
                    <a:lumOff val="-24975"/>
                  </a:schemeClr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pPr>
            <a:r>
              <a:t>Scenario Based Programming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1">
                    <a:hueOff val="114395"/>
                    <a:lumOff val="-24975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Live Sequence Charts: </a:t>
            </a:r>
            <a:r>
              <a:rPr b="1"/>
              <a:t>Werner Damm</a:t>
            </a:r>
            <a:r>
              <a:t>, </a:t>
            </a:r>
            <a:r>
              <a:rPr b="1"/>
              <a:t>David Harel</a:t>
            </a:r>
            <a:r>
              <a:t> (1999, 2001)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1">
                    <a:hueOff val="114395"/>
                    <a:lumOff val="-24975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rPr b="1"/>
              <a:t>David Harel</a:t>
            </a:r>
            <a:r>
              <a:t>, </a:t>
            </a:r>
            <a:r>
              <a:rPr b="1"/>
              <a:t>Rami Marelly</a:t>
            </a:r>
            <a:r>
              <a:t>, Come, Let's Play: Scenario-Based Programming Using LSCs and the Play-Engine (2003)</a:t>
            </a:r>
          </a:p>
          <a:p>
            <a:pPr marL="455056" indent="-455056" defTabSz="640794">
              <a:spcBef>
                <a:spcPts val="1100"/>
              </a:spcBef>
              <a:defRPr sz="3666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pPr>
            <a:r>
              <a:t>Behavioral Programming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rPr b="1"/>
              <a:t>David Harel</a:t>
            </a:r>
            <a:r>
              <a:t>, </a:t>
            </a:r>
            <a:r>
              <a:rPr b="1"/>
              <a:t>Assaf Marron</a:t>
            </a:r>
            <a:r>
              <a:t>, </a:t>
            </a:r>
            <a:r>
              <a:rPr b="1"/>
              <a:t>Gera Weiss</a:t>
            </a:r>
            <a:r>
              <a:t> (2010, 2012)</a:t>
            </a:r>
          </a:p>
          <a:p>
            <a:pPr marL="45505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rPr i="1">
                <a:latin typeface="Myriad Pro Semibold"/>
                <a:ea typeface="Myriad Pro Semibold"/>
                <a:cs typeface="Myriad Pro Semibold"/>
                <a:sym typeface="Myriad Pro Semibold"/>
              </a:rPr>
              <a:t>BPjs</a:t>
            </a:r>
            <a:r>
              <a:t> developed at BGU Software Engineering Group, </a:t>
            </a:r>
            <a:r>
              <a:rPr b="1"/>
              <a:t>Gera Weiss </a:t>
            </a:r>
            <a:r>
              <a:t>(2017)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rPr b="1"/>
              <a:t>Michael Bar-Sinai</a:t>
            </a:r>
            <a:r>
              <a:t>, </a:t>
            </a:r>
            <a:r>
              <a:rPr b="1"/>
              <a:t>Aviran Sadon</a:t>
            </a:r>
            <a:r>
              <a:t>, </a:t>
            </a:r>
            <a:r>
              <a:rPr b="1"/>
              <a:t>Reut Shmuel</a:t>
            </a:r>
            <a:r>
              <a:t>, </a:t>
            </a:r>
            <a:r>
              <a:rPr b="1"/>
              <a:t>Moshe Weinstock</a:t>
            </a:r>
            <a:endParaRPr b="1"/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Collaborating with </a:t>
            </a:r>
            <a:r>
              <a:rPr b="1"/>
              <a:t>David Harel</a:t>
            </a:r>
            <a:r>
              <a:t>'s Group, </a:t>
            </a:r>
            <a:r>
              <a:rPr b="1"/>
              <a:t>Assaf Marron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SE/CS Students</a:t>
            </a:r>
          </a:p>
          <a:p>
            <a:pPr marL="45505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Other BP Groups: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 Weizmann Institute of Science (</a:t>
            </a:r>
            <a:r>
              <a:rPr b="1"/>
              <a:t>David Harel</a:t>
            </a:r>
            <a:r>
              <a:t>),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Leibniz Universität Hannover (</a:t>
            </a:r>
            <a:r>
              <a:rPr b="1"/>
              <a:t>Joel Greenyer</a:t>
            </a:r>
            <a:r>
              <a:t>) </a:t>
            </a:r>
          </a:p>
          <a:p>
            <a:pPr lvl="1" marL="801766" indent="-455056" defTabSz="640794">
              <a:spcBef>
                <a:spcPts val="1100"/>
              </a:spcBef>
              <a:defRPr sz="3666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yriad Pro Condensed"/>
                <a:ea typeface="Myriad Pro Condensed"/>
                <a:cs typeface="Myriad Pro Condensed"/>
                <a:sym typeface="Myriad Pro Condensed"/>
              </a:defRPr>
            </a:pPr>
            <a:r>
              <a:t>JS/React: </a:t>
            </a:r>
            <a:r>
              <a:rPr u="sng">
                <a:hlinkClick r:id="rId3" invalidUrl="" action="" tgtFrame="" tooltip="" history="1" highlightClick="0" endSnd="0"/>
              </a:rPr>
              <a:t>https://github.com/lmatteis/behavioral</a:t>
            </a:r>
            <a:r>
              <a:t>  (</a:t>
            </a:r>
            <a:r>
              <a:rPr b="1"/>
              <a:t>Luca Matteis</a:t>
            </a:r>
            <a:r>
              <a:t>)</a:t>
            </a:r>
          </a:p>
        </p:txBody>
      </p:sp>
      <p:pic>
        <p:nvPicPr>
          <p:cNvPr id="50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07" t="739" r="1865" b="963"/>
          <a:stretch>
            <a:fillRect/>
          </a:stretch>
        </p:blipFill>
        <p:spPr>
          <a:xfrm rot="671825">
            <a:off x="17607069" y="3583727"/>
            <a:ext cx="5502436" cy="78147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Resources"/>
          <p:cNvSpPr txBox="1"/>
          <p:nvPr>
            <p:ph type="title"/>
          </p:nvPr>
        </p:nvSpPr>
        <p:spPr>
          <a:xfrm>
            <a:off x="3319029" y="194964"/>
            <a:ext cx="17745943" cy="2277072"/>
          </a:xfrm>
          <a:prstGeom prst="rect">
            <a:avLst/>
          </a:prstGeom>
        </p:spPr>
        <p:txBody>
          <a:bodyPr/>
          <a:lstStyle/>
          <a:p>
            <a:pPr/>
            <a:r>
              <a:t>Resources</a:t>
            </a:r>
          </a:p>
        </p:txBody>
      </p:sp>
      <p:sp>
        <p:nvSpPr>
          <p:cNvPr id="508" name="b-prog.org: Main BP site, including other BP frameworks (C++, Java, Erlang, Blockly)…"/>
          <p:cNvSpPr txBox="1"/>
          <p:nvPr>
            <p:ph type="body" sz="half" idx="1"/>
          </p:nvPr>
        </p:nvSpPr>
        <p:spPr>
          <a:xfrm>
            <a:off x="4458324" y="2868832"/>
            <a:ext cx="15467352" cy="8635010"/>
          </a:xfrm>
          <a:prstGeom prst="rect">
            <a:avLst/>
          </a:prstGeom>
        </p:spPr>
        <p:txBody>
          <a:bodyPr/>
          <a:lstStyle/>
          <a:p>
            <a:pPr marL="519231" indent="-519231" defTabSz="731162">
              <a:spcBef>
                <a:spcPts val="5200"/>
              </a:spcBef>
              <a:defRPr sz="3738">
                <a:solidFill>
                  <a:schemeClr val="accent5">
                    <a:lumOff val="-29866"/>
                  </a:schemeClr>
                </a:solidFill>
              </a:defRPr>
            </a:pPr>
            <a:r>
              <a:rPr b="1" u="sng">
                <a:hlinkClick r:id="rId2" invalidUrl="" action="" tgtFrame="" tooltip="" history="1" highlightClick="0" endSnd="0"/>
              </a:rPr>
              <a:t>b-prog.org</a:t>
            </a:r>
            <a:r>
              <a:rPr b="1"/>
              <a:t>:</a:t>
            </a:r>
            <a:r>
              <a:t> Main BP site, including other BP frameworks</a:t>
            </a:r>
            <a:br/>
            <a:r>
              <a:t>(C++, Java, Erlang, Blockly)</a:t>
            </a:r>
          </a:p>
          <a:p>
            <a:pPr marL="519231" indent="-519231" defTabSz="731162">
              <a:spcBef>
                <a:spcPts val="5200"/>
              </a:spcBef>
              <a:defRPr sz="3738">
                <a:solidFill>
                  <a:schemeClr val="accent5">
                    <a:lumOff val="-29866"/>
                  </a:schemeClr>
                </a:solidFill>
              </a:defRPr>
            </a:pPr>
            <a:r>
              <a:rPr b="1"/>
              <a:t>Academic Papers</a:t>
            </a:r>
            <a:r>
              <a:t> (algorithms, event selections, visualizations, ...)</a:t>
            </a:r>
            <a:br/>
            <a:r>
              <a:rPr i="1">
                <a:latin typeface="Helvetica Neue Thin"/>
                <a:ea typeface="Helvetica Neue Thin"/>
                <a:cs typeface="Helvetica Neue Thin"/>
                <a:sym typeface="Helvetica Neue Thin"/>
              </a:rPr>
              <a:t>Behavioral Programming, Live Sequence Charts (LSCs)</a:t>
            </a:r>
          </a:p>
          <a:p>
            <a:pPr marL="519231" indent="-519231" defTabSz="731162">
              <a:spcBef>
                <a:spcPts val="5200"/>
              </a:spcBef>
              <a:defRPr sz="3738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b="1" u="sng">
                <a:hlinkClick r:id="rId3" invalidUrl="" action="" tgtFrame="" tooltip="" history="1" highlightClick="0" endSnd="0"/>
              </a:rPr>
              <a:t>github.com/bthink-BGU:</a:t>
            </a:r>
            <a:r>
              <a:t> BPjs, projects presented in this talk</a:t>
            </a:r>
          </a:p>
          <a:p>
            <a:pPr marL="519231" indent="-519231" defTabSz="731162">
              <a:spcBef>
                <a:spcPts val="5200"/>
              </a:spcBef>
              <a:defRPr sz="3738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b="1" u="sng">
                <a:hlinkClick r:id="rId4" invalidUrl="" action="" tgtFrame="" tooltip="" history="1" highlightClick="0" endSnd="0"/>
              </a:rPr>
              <a:t>bpjs.readthedocs.io:</a:t>
            </a:r>
            <a:r>
              <a:t> BPjs tutorial and reference</a:t>
            </a:r>
          </a:p>
          <a:p>
            <a:pPr marL="519231" indent="-519231" defTabSz="731162">
              <a:spcBef>
                <a:spcPts val="5200"/>
              </a:spcBef>
              <a:defRPr sz="3738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b="1" u="sng">
                <a:hlinkClick r:id="rId5" invalidUrl="" action="" tgtFrame="" tooltip="" history="1" highlightClick="0" endSnd="0"/>
              </a:rPr>
              <a:t>groups.google.com/forum/#!forum/bpjs:</a:t>
            </a:r>
            <a:r>
              <a:t> Google group</a:t>
            </a:r>
          </a:p>
          <a:p>
            <a:pPr marL="519231" indent="-519231" defTabSz="731162">
              <a:spcBef>
                <a:spcPts val="5200"/>
              </a:spcBef>
              <a:defRPr b="1" sz="3738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scenariotools.org</a:t>
            </a:r>
            <a:r>
              <a:t> </a:t>
            </a:r>
            <a:r>
              <a:rPr b="0"/>
              <a:t>Live Sequence Charts take on this subject, Joel Greenyer</a:t>
            </a:r>
          </a:p>
        </p:txBody>
      </p:sp>
      <p:pic>
        <p:nvPicPr>
          <p:cNvPr id="509" name="scenariotools.org-logo-347px.png" descr="scenariotools.org-logo-347px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44204" y="11217910"/>
            <a:ext cx="44069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bpicon-small.gif" descr="bpicon-small.g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463704" y="1252738"/>
            <a:ext cx="3124201" cy="307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lsc.png" descr="lsc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9013" y="5082609"/>
            <a:ext cx="2940280" cy="2961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leaseRateMe.png" descr="PleaseRateMe.png"/>
          <p:cNvPicPr>
            <a:picLocks noChangeAspect="1"/>
          </p:cNvPicPr>
          <p:nvPr/>
        </p:nvPicPr>
        <p:blipFill>
          <a:blip r:embed="rId2">
            <a:extLst/>
          </a:blip>
          <a:srcRect l="0" t="0" r="2643" b="7968"/>
          <a:stretch>
            <a:fillRect/>
          </a:stretch>
        </p:blipFill>
        <p:spPr>
          <a:xfrm>
            <a:off x="-16552" y="1017"/>
            <a:ext cx="9137045" cy="4858516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// Thanks.…"/>
          <p:cNvSpPr txBox="1"/>
          <p:nvPr>
            <p:ph type="title"/>
          </p:nvPr>
        </p:nvSpPr>
        <p:spPr>
          <a:xfrm>
            <a:off x="7022773" y="3851580"/>
            <a:ext cx="10338453" cy="7122210"/>
          </a:xfrm>
          <a:prstGeom prst="rect">
            <a:avLst/>
          </a:prstGeom>
        </p:spPr>
        <p:txBody>
          <a:bodyPr/>
          <a:lstStyle/>
          <a:p>
            <a:pPr algn="l">
              <a:defRPr sz="6900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  <a:latin typeface="SF Mono Semibold"/>
                <a:ea typeface="SF Mono Semibold"/>
                <a:cs typeface="SF Mono Semibold"/>
                <a:sym typeface="SF Mono Semibold"/>
              </a:defRPr>
            </a:pPr>
            <a:r>
              <a:t>// Thanks.</a:t>
            </a:r>
          </a:p>
          <a:p>
            <a:pPr algn="l">
              <a:defRPr sz="6900">
                <a:latin typeface="SF Mono Semibold"/>
                <a:ea typeface="SF Mono Semibold"/>
                <a:cs typeface="SF Mono Semibold"/>
                <a:sym typeface="SF Mono Semibold"/>
              </a:defRPr>
            </a:pPr>
            <a:r>
              <a:rPr>
                <a:solidFill>
                  <a:srgbClr val="0365C0"/>
                </a:solidFill>
              </a:rPr>
              <a:t>bp.sync</a:t>
            </a:r>
            <a:r>
              <a:t>({</a:t>
            </a:r>
          </a:p>
          <a:p>
            <a:pPr lvl="4" indent="914400" algn="l">
              <a:defRPr sz="6900">
                <a:latin typeface="SF Mono Semibold"/>
                <a:ea typeface="SF Mono Semibold"/>
                <a:cs typeface="SF Mono Semibold"/>
                <a:sym typeface="SF Mono Semibold"/>
              </a:defRPr>
            </a:pPr>
            <a:r>
              <a:t>waitFor:</a:t>
            </a:r>
            <a:r>
              <a:rPr>
                <a:solidFill>
                  <a:srgbClr val="924607"/>
                </a:solidFill>
                <a:latin typeface="SF Mono Heavy"/>
                <a:ea typeface="SF Mono Heavy"/>
                <a:cs typeface="SF Mono Heavy"/>
                <a:sym typeface="SF Mono Heavy"/>
              </a:rPr>
              <a:t>questions</a:t>
            </a:r>
            <a:endParaRPr>
              <a:solidFill>
                <a:srgbClr val="924607"/>
              </a:solidFill>
              <a:latin typeface="SF Mono Heavy"/>
              <a:ea typeface="SF Mono Heavy"/>
              <a:cs typeface="SF Mono Heavy"/>
              <a:sym typeface="SF Mono Heavy"/>
            </a:endParaRPr>
          </a:p>
          <a:p>
            <a:pPr algn="l">
              <a:defRPr sz="6900">
                <a:latin typeface="SF Mono Semibold"/>
                <a:ea typeface="SF Mono Semibold"/>
                <a:cs typeface="SF Mono Semibold"/>
                <a:sym typeface="SF Mono Semibold"/>
              </a:defRPr>
            </a:pPr>
            <a:r>
              <a:t>});</a:t>
            </a:r>
          </a:p>
        </p:txBody>
      </p:sp>
      <p:pic>
        <p:nvPicPr>
          <p:cNvPr id="515" name="BGU-sig English.png" descr="BGU-sig Englis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89303" y="-730582"/>
            <a:ext cx="10578788" cy="5289394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http://b-prog.org…"/>
          <p:cNvSpPr txBox="1"/>
          <p:nvPr/>
        </p:nvSpPr>
        <p:spPr>
          <a:xfrm>
            <a:off x="14817633" y="11967880"/>
            <a:ext cx="9348141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b="0">
                <a:solidFill>
                  <a:schemeClr val="accent1">
                    <a:lumOff val="-13575"/>
                  </a:schemeClr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 u="sng">
                <a:hlinkClick r:id="rId4" invalidUrl="" action="" tgtFrame="" tooltip="" history="1" highlightClick="0" endSnd="0"/>
              </a:rPr>
              <a:t>http://b-prog.org</a:t>
            </a:r>
          </a:p>
          <a:p>
            <a:pPr algn="r">
              <a:defRPr b="0">
                <a:solidFill>
                  <a:schemeClr val="accent1">
                    <a:lumOff val="-13575"/>
                  </a:schemeClr>
                </a:solidFill>
                <a:latin typeface="SF Mono Bold"/>
                <a:ea typeface="SF Mono Bold"/>
                <a:cs typeface="SF Mono Bold"/>
                <a:sym typeface="SF Mono Bold"/>
              </a:defRPr>
            </a:pPr>
            <a:r>
              <a:rPr u="sng">
                <a:hlinkClick r:id="rId5" invalidUrl="" action="" tgtFrame="" tooltip="" history="1" highlightClick="0" endSnd="0"/>
              </a:rPr>
              <a:t>http://github.com/bthink-BGU</a:t>
            </a:r>
          </a:p>
        </p:txBody>
      </p:sp>
      <p:sp>
        <p:nvSpPr>
          <p:cNvPr id="517" name="Partial funding for this presentation generously granted by the Frenkel Foundation, BGU"/>
          <p:cNvSpPr txBox="1"/>
          <p:nvPr/>
        </p:nvSpPr>
        <p:spPr>
          <a:xfrm>
            <a:off x="269624" y="12166503"/>
            <a:ext cx="9478361" cy="109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Partial funding for this presentation generously granted by the Frenkel Foundation, BGU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797732" y="11232947"/>
            <a:ext cx="8890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@michbarsinai"/>
          <p:cNvSpPr txBox="1"/>
          <p:nvPr/>
        </p:nvSpPr>
        <p:spPr>
          <a:xfrm>
            <a:off x="20500480" y="11251527"/>
            <a:ext cx="3605607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4200">
                <a:solidFill>
                  <a:srgbClr val="4C9FEB"/>
                </a:solidFill>
              </a:defRPr>
            </a:lvl1pPr>
          </a:lstStyle>
          <a:p>
            <a:pPr/>
            <a:r>
              <a:t>@michbarsinai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"/>
          <p:cNvSpPr/>
          <p:nvPr/>
        </p:nvSpPr>
        <p:spPr>
          <a:xfrm>
            <a:off x="-377449" y="4353148"/>
            <a:ext cx="25138898" cy="84828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" name="Rectangle"/>
          <p:cNvSpPr/>
          <p:nvPr/>
        </p:nvSpPr>
        <p:spPr>
          <a:xfrm>
            <a:off x="-377449" y="5193703"/>
            <a:ext cx="25138898" cy="84828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Rectangle"/>
          <p:cNvSpPr/>
          <p:nvPr/>
        </p:nvSpPr>
        <p:spPr>
          <a:xfrm>
            <a:off x="-377449" y="7281581"/>
            <a:ext cx="25138898" cy="223727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" name="Hello, world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Hello, world!</a:t>
            </a:r>
          </a:p>
        </p:txBody>
      </p:sp>
      <p:sp>
        <p:nvSpPr>
          <p:cNvPr id="199" name="bp.registerBThread(&quot;bt-1&quot;, function(){…"/>
          <p:cNvSpPr txBox="1"/>
          <p:nvPr/>
        </p:nvSpPr>
        <p:spPr>
          <a:xfrm>
            <a:off x="5071398" y="4435698"/>
            <a:ext cx="14241204" cy="573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ts val="73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bt-1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t>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Event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hello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</a:p>
          <a:p>
            <a:pPr algn="l" defTabSz="457200">
              <a:lnSpc>
                <a:spcPts val="73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bt-2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t>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Event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world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</a:p>
        </p:txBody>
      </p:sp>
      <p:sp>
        <p:nvSpPr>
          <p:cNvPr id="200" name="Using BPjs, https://github.com/bThink-BGU/BPjs"/>
          <p:cNvSpPr txBox="1"/>
          <p:nvPr/>
        </p:nvSpPr>
        <p:spPr>
          <a:xfrm>
            <a:off x="4836604" y="11208989"/>
            <a:ext cx="14710792" cy="911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0" sz="5200"/>
            </a:pPr>
            <a:r>
              <a:t>Using BPjs, </a:t>
            </a:r>
            <a:r>
              <a:rPr u="sng">
                <a:hlinkClick r:id="rId3" invalidUrl="" action="" tgtFrame="" tooltip="" history="1" highlightClick="0" endSnd="0"/>
              </a:rPr>
              <a:t>https://github.com/bThink-BGU/BPjs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3"/>
      <p:bldP build="whole" bldLvl="1" animBg="1" rev="0" advAuto="0" spid="195" grpId="1"/>
      <p:bldP build="whole" bldLvl="1" animBg="1" rev="0" advAuto="0" spid="195" grpId="2"/>
      <p:bldP build="whole" bldLvl="1" animBg="1" rev="0" advAuto="0" spid="196" grpId="4"/>
      <p:bldP build="whole" bldLvl="1" animBg="1" rev="0" advAuto="0" spid="197" grpId="5"/>
      <p:bldP build="whole" bldLvl="1" animBg="1" rev="0" advAuto="0" spid="197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lumOff val="16847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emo"/>
          <p:cNvSpPr txBox="1"/>
          <p:nvPr>
            <p:ph type="title"/>
          </p:nvPr>
        </p:nvSpPr>
        <p:spPr>
          <a:xfrm>
            <a:off x="4387453" y="7489927"/>
            <a:ext cx="15609094" cy="3036095"/>
          </a:xfrm>
          <a:prstGeom prst="rect">
            <a:avLst/>
          </a:prstGeom>
        </p:spPr>
        <p:txBody>
          <a:bodyPr/>
          <a:lstStyle/>
          <a:p>
            <a:pPr/>
            <a:r>
              <a:t>Demo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0800" y="1815144"/>
            <a:ext cx="6502400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ounded Rectangle"/>
          <p:cNvSpPr/>
          <p:nvPr/>
        </p:nvSpPr>
        <p:spPr>
          <a:xfrm>
            <a:off x="2751666" y="3317021"/>
            <a:ext cx="7620769" cy="1270001"/>
          </a:xfrm>
          <a:prstGeom prst="roundRect">
            <a:avLst>
              <a:gd name="adj" fmla="val 15000"/>
            </a:avLst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Rounded Rectangle"/>
          <p:cNvSpPr/>
          <p:nvPr/>
        </p:nvSpPr>
        <p:spPr>
          <a:xfrm>
            <a:off x="4230431" y="7883559"/>
            <a:ext cx="9900027" cy="2144150"/>
          </a:xfrm>
          <a:prstGeom prst="roundRect">
            <a:avLst>
              <a:gd name="adj" fmla="val 13266"/>
            </a:avLst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Rounded Rectangle"/>
          <p:cNvSpPr/>
          <p:nvPr/>
        </p:nvSpPr>
        <p:spPr>
          <a:xfrm>
            <a:off x="9856923" y="3858563"/>
            <a:ext cx="11472762" cy="9115410"/>
          </a:xfrm>
          <a:prstGeom prst="roundRect">
            <a:avLst>
              <a:gd name="adj" fmla="val 3614"/>
            </a:avLst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B-Program Life Cyc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B-Program Life Cycle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2392" y="3359268"/>
            <a:ext cx="17639216" cy="9313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Group"/>
          <p:cNvGrpSpPr/>
          <p:nvPr/>
        </p:nvGrpSpPr>
        <p:grpSpPr>
          <a:xfrm>
            <a:off x="5090028" y="9299213"/>
            <a:ext cx="6061155" cy="3594894"/>
            <a:chOff x="0" y="-1135062"/>
            <a:chExt cx="6061154" cy="3594893"/>
          </a:xfrm>
        </p:grpSpPr>
        <p:sp>
          <p:nvSpPr>
            <p:cNvPr id="214" name="Callout"/>
            <p:cNvSpPr/>
            <p:nvPr/>
          </p:nvSpPr>
          <p:spPr>
            <a:xfrm>
              <a:off x="100885" y="-1135063"/>
              <a:ext cx="5960269" cy="359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576" y="6820"/>
                  </a:lnTo>
                  <a:lnTo>
                    <a:pt x="427" y="6820"/>
                  </a:lnTo>
                  <a:cubicBezTo>
                    <a:pt x="191" y="6820"/>
                    <a:pt x="0" y="7137"/>
                    <a:pt x="0" y="7528"/>
                  </a:cubicBezTo>
                  <a:lnTo>
                    <a:pt x="0" y="20892"/>
                  </a:lnTo>
                  <a:cubicBezTo>
                    <a:pt x="0" y="21283"/>
                    <a:pt x="191" y="21600"/>
                    <a:pt x="427" y="21600"/>
                  </a:cubicBezTo>
                  <a:lnTo>
                    <a:pt x="18436" y="21600"/>
                  </a:lnTo>
                  <a:cubicBezTo>
                    <a:pt x="18672" y="21600"/>
                    <a:pt x="18863" y="21283"/>
                    <a:pt x="18863" y="20892"/>
                  </a:cubicBezTo>
                  <a:lnTo>
                    <a:pt x="18863" y="95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5" name="Request:…"/>
            <p:cNvSpPr txBox="1"/>
            <p:nvPr/>
          </p:nvSpPr>
          <p:spPr>
            <a:xfrm>
              <a:off x="-1" y="87939"/>
              <a:ext cx="2897062" cy="2221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r">
                <a:defRPr sz="4500"/>
              </a:pPr>
              <a:r>
                <a:t>Request: </a:t>
              </a:r>
            </a:p>
            <a:p>
              <a:pPr algn="r">
                <a:defRPr sz="4500"/>
              </a:pPr>
              <a:r>
                <a:t>Wait For:</a:t>
              </a:r>
            </a:p>
            <a:p>
              <a:pPr algn="r">
                <a:defRPr sz="4500"/>
              </a:pPr>
              <a:r>
                <a:t>Block:</a:t>
              </a:r>
            </a:p>
          </p:txBody>
        </p:sp>
        <p:sp>
          <p:nvSpPr>
            <p:cNvPr id="216" name="Circle"/>
            <p:cNvSpPr/>
            <p:nvPr/>
          </p:nvSpPr>
          <p:spPr>
            <a:xfrm>
              <a:off x="2982487" y="221322"/>
              <a:ext cx="597962" cy="59796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7" name="Circle"/>
            <p:cNvSpPr/>
            <p:nvPr/>
          </p:nvSpPr>
          <p:spPr>
            <a:xfrm>
              <a:off x="2982487" y="988758"/>
              <a:ext cx="597962" cy="59796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8" name="Circle"/>
            <p:cNvSpPr/>
            <p:nvPr/>
          </p:nvSpPr>
          <p:spPr>
            <a:xfrm>
              <a:off x="3665875" y="1683249"/>
              <a:ext cx="597962" cy="59796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9" name="Circle"/>
            <p:cNvSpPr/>
            <p:nvPr/>
          </p:nvSpPr>
          <p:spPr>
            <a:xfrm>
              <a:off x="3665875" y="988758"/>
              <a:ext cx="597962" cy="59796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0" name="Circle"/>
            <p:cNvSpPr/>
            <p:nvPr/>
          </p:nvSpPr>
          <p:spPr>
            <a:xfrm>
              <a:off x="4349263" y="988758"/>
              <a:ext cx="597961" cy="59796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1" name="Circle"/>
            <p:cNvSpPr/>
            <p:nvPr/>
          </p:nvSpPr>
          <p:spPr>
            <a:xfrm>
              <a:off x="2982487" y="1683249"/>
              <a:ext cx="597962" cy="59796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6"/>
      <p:bldP build="whole" bldLvl="1" animBg="1" rev="0" advAuto="0" spid="210" grpId="2"/>
      <p:bldP build="whole" bldLvl="1" animBg="1" rev="0" advAuto="0" spid="222" grpId="4"/>
      <p:bldP build="whole" bldLvl="1" animBg="1" rev="0" advAuto="0" spid="210" grpId="5"/>
      <p:bldP build="whole" bldLvl="1" animBg="1" rev="0" advAuto="0" spid="209" grpId="1"/>
      <p:bldP build="whole" bldLvl="1" animBg="1" rev="0" advAuto="0" spid="209" grpId="3"/>
      <p:bldP build="whole" bldLvl="1" animBg="1" rev="0" advAuto="0" spid="222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ounded Rectangle"/>
          <p:cNvSpPr/>
          <p:nvPr/>
        </p:nvSpPr>
        <p:spPr>
          <a:xfrm>
            <a:off x="-329108" y="4633946"/>
            <a:ext cx="24974193" cy="2813792"/>
          </a:xfrm>
          <a:prstGeom prst="roundRect">
            <a:avLst>
              <a:gd name="adj" fmla="val 14854"/>
            </a:avLst>
          </a:prstGeom>
          <a:solidFill>
            <a:schemeClr val="accent4">
              <a:hueOff val="366961"/>
              <a:satOff val="4172"/>
              <a:lumOff val="11129"/>
            </a:schemeClr>
          </a:solidFill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" name="Hello ordered wor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Hello ordered world</a:t>
            </a:r>
          </a:p>
        </p:txBody>
      </p:sp>
      <p:sp>
        <p:nvSpPr>
          <p:cNvPr id="228" name="bp.registerBThread(&quot;bt-1&quot;, function(){…"/>
          <p:cNvSpPr txBox="1"/>
          <p:nvPr/>
        </p:nvSpPr>
        <p:spPr>
          <a:xfrm>
            <a:off x="3606490" y="8359178"/>
            <a:ext cx="17171020" cy="573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ts val="73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bt-1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t>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Event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hello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</a:p>
          <a:p>
            <a:pPr algn="l" defTabSz="457200">
              <a:lnSpc>
                <a:spcPts val="73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bt-2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t>(</a:t>
            </a:r>
            <a:r>
              <a:rPr>
                <a:solidFill>
                  <a:srgbClr val="777777"/>
                </a:solidFill>
              </a:rPr>
              <a:t>{</a:t>
            </a:r>
            <a:r>
              <a:t>request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Event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world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</a:p>
        </p:txBody>
      </p:sp>
      <p:sp>
        <p:nvSpPr>
          <p:cNvPr id="229" name="bp.registerBThread(&quot;enforce-order&quot;, function(){…"/>
          <p:cNvSpPr txBox="1"/>
          <p:nvPr/>
        </p:nvSpPr>
        <p:spPr>
          <a:xfrm>
            <a:off x="3606490" y="3860783"/>
            <a:ext cx="17171020" cy="433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ts val="73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registerBThread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enforce-order</a:t>
            </a:r>
            <a:r>
              <a:rPr>
                <a:solidFill>
                  <a:srgbClr val="777777"/>
                </a:solidFill>
              </a:rPr>
              <a:t>",</a:t>
            </a:r>
            <a:r>
              <a:rPr>
                <a:solidFill>
                  <a:srgbClr val="333333"/>
                </a:solidFill>
              </a:rPr>
              <a:t> </a:t>
            </a:r>
            <a:r>
              <a:rPr>
                <a:solidFill>
                  <a:srgbClr val="7A3E9D"/>
                </a:solidFill>
              </a:rPr>
              <a:t>function</a:t>
            </a:r>
            <a:r>
              <a:rPr>
                <a:solidFill>
                  <a:srgbClr val="777777"/>
                </a:solidFill>
              </a:rPr>
              <a:t>(){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AA3731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rPr>
                <a:solidFill>
                  <a:srgbClr val="333333"/>
                </a:solidFill>
              </a:rPr>
              <a:t>  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latin typeface="SF Mono Bold"/>
                <a:ea typeface="SF Mono Bold"/>
                <a:cs typeface="SF Mono Bold"/>
                <a:sym typeface="SF Mono Bold"/>
              </a:rPr>
              <a:t>sync</a:t>
            </a:r>
            <a:r>
              <a:rPr>
                <a:solidFill>
                  <a:srgbClr val="333333"/>
                </a:solidFill>
              </a:rPr>
              <a:t>(</a:t>
            </a:r>
            <a:r>
              <a:rPr>
                <a:solidFill>
                  <a:srgbClr val="777777"/>
                </a:solidFill>
              </a:rPr>
              <a:t>{</a:t>
            </a:r>
            <a:endParaRPr>
              <a:solidFill>
                <a:srgbClr val="333333"/>
              </a:solidFill>
            </a:endParaRP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waitFor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Event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hello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  <a:r>
              <a:rPr>
                <a:solidFill>
                  <a:srgbClr val="777777"/>
                </a:solidFill>
              </a:rPr>
              <a:t>,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    block</a:t>
            </a:r>
            <a:r>
              <a:rPr>
                <a:solidFill>
                  <a:srgbClr val="777777"/>
                </a:solidFill>
              </a:rPr>
              <a:t>:</a:t>
            </a:r>
            <a:r>
              <a:rPr>
                <a:solidFill>
                  <a:srgbClr val="7A3E9D"/>
                </a:solidFill>
              </a:rPr>
              <a:t>bp</a:t>
            </a:r>
            <a:r>
              <a:rPr>
                <a:solidFill>
                  <a:srgbClr val="777777"/>
                </a:solidFill>
              </a:rPr>
              <a:t>.</a:t>
            </a:r>
            <a:r>
              <a:rPr>
                <a:solidFill>
                  <a:srgbClr val="AA3731"/>
                </a:solidFill>
                <a:latin typeface="SF Mono Bold"/>
                <a:ea typeface="SF Mono Bold"/>
                <a:cs typeface="SF Mono Bold"/>
                <a:sym typeface="SF Mono Bold"/>
              </a:rPr>
              <a:t>Event</a:t>
            </a:r>
            <a:r>
              <a:t>(</a:t>
            </a:r>
            <a:r>
              <a:rPr>
                <a:solidFill>
                  <a:srgbClr val="777777"/>
                </a:solidFill>
              </a:rPr>
              <a:t>"</a:t>
            </a:r>
            <a:r>
              <a:rPr>
                <a:solidFill>
                  <a:srgbClr val="448C27"/>
                </a:solidFill>
              </a:rPr>
              <a:t>world</a:t>
            </a:r>
            <a:r>
              <a:rPr>
                <a:solidFill>
                  <a:srgbClr val="777777"/>
                </a:solidFill>
              </a:rPr>
              <a:t>"</a:t>
            </a:r>
            <a:r>
              <a:t>)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333333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  </a:t>
            </a:r>
            <a:r>
              <a:rPr>
                <a:solidFill>
                  <a:srgbClr val="777777"/>
                </a:solidFill>
              </a:rPr>
              <a:t>}</a:t>
            </a:r>
            <a:r>
              <a:t>)</a:t>
            </a:r>
            <a:r>
              <a:rPr>
                <a:solidFill>
                  <a:srgbClr val="777777"/>
                </a:solidFill>
              </a:rPr>
              <a:t>;</a:t>
            </a:r>
          </a:p>
          <a:p>
            <a:pPr algn="l" defTabSz="457200">
              <a:lnSpc>
                <a:spcPts val="7300"/>
              </a:lnSpc>
              <a:defRPr b="0" sz="4600">
                <a:solidFill>
                  <a:srgbClr val="777777"/>
                </a:solidFill>
                <a:latin typeface="SF Mono Regular"/>
                <a:ea typeface="SF Mono Regular"/>
                <a:cs typeface="SF Mono Regular"/>
                <a:sym typeface="SF Mono Regular"/>
              </a:defRPr>
            </a:pPr>
            <a:r>
              <a:t>}</a:t>
            </a:r>
            <a:r>
              <a:rPr>
                <a:solidFill>
                  <a:srgbClr val="333333"/>
                </a:solidFill>
              </a:rPr>
              <a:t>)</a:t>
            </a:r>
            <a:r>
              <a:t>;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  <p:bldP build="whole" bldLvl="1" animBg="1" rev="0" advAuto="0" spid="2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lumOff val="16847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emo"/>
          <p:cNvSpPr txBox="1"/>
          <p:nvPr>
            <p:ph type="title"/>
          </p:nvPr>
        </p:nvSpPr>
        <p:spPr>
          <a:xfrm>
            <a:off x="4387453" y="7489927"/>
            <a:ext cx="15609094" cy="3036095"/>
          </a:xfrm>
          <a:prstGeom prst="rect">
            <a:avLst/>
          </a:prstGeom>
        </p:spPr>
        <p:txBody>
          <a:bodyPr/>
          <a:lstStyle/>
          <a:p>
            <a:pPr/>
            <a:r>
              <a:t>Demo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299116">
            <a:off x="8940800" y="1815144"/>
            <a:ext cx="6502400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